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5"/>
  </p:notesMasterIdLst>
  <p:sldIdLst>
    <p:sldId id="256" r:id="rId2"/>
    <p:sldId id="258" r:id="rId3"/>
    <p:sldId id="259" r:id="rId4"/>
    <p:sldId id="281" r:id="rId5"/>
    <p:sldId id="262" r:id="rId6"/>
    <p:sldId id="282" r:id="rId7"/>
    <p:sldId id="257" r:id="rId8"/>
    <p:sldId id="284" r:id="rId9"/>
    <p:sldId id="285" r:id="rId10"/>
    <p:sldId id="286" r:id="rId11"/>
    <p:sldId id="287" r:id="rId12"/>
    <p:sldId id="290" r:id="rId13"/>
    <p:sldId id="291" r:id="rId14"/>
    <p:sldId id="292" r:id="rId15"/>
    <p:sldId id="295" r:id="rId16"/>
    <p:sldId id="293" r:id="rId17"/>
    <p:sldId id="296" r:id="rId18"/>
    <p:sldId id="297" r:id="rId19"/>
    <p:sldId id="298" r:id="rId20"/>
    <p:sldId id="270" r:id="rId21"/>
    <p:sldId id="294" r:id="rId22"/>
    <p:sldId id="299" r:id="rId23"/>
    <p:sldId id="300" r:id="rId24"/>
    <p:sldId id="301" r:id="rId25"/>
    <p:sldId id="303" r:id="rId26"/>
    <p:sldId id="302" r:id="rId27"/>
    <p:sldId id="304" r:id="rId28"/>
    <p:sldId id="306" r:id="rId29"/>
    <p:sldId id="307" r:id="rId30"/>
    <p:sldId id="308" r:id="rId31"/>
    <p:sldId id="309" r:id="rId32"/>
    <p:sldId id="310" r:id="rId33"/>
    <p:sldId id="279" r:id="rId34"/>
  </p:sldIdLst>
  <p:sldSz cx="9144000" cy="5143500" type="screen16x9"/>
  <p:notesSz cx="6858000" cy="9144000"/>
  <p:embeddedFontLst>
    <p:embeddedFont>
      <p:font typeface="Calibri" panose="020F0502020204030204" pitchFamily="34" charset="0"/>
      <p:regular r:id="rId36"/>
      <p:bold r:id="rId37"/>
    </p:embeddedFont>
    <p:embeddedFont>
      <p:font typeface="Cambria" panose="02040503050406030204" pitchFamily="18" charset="0"/>
      <p:regular r:id="rId38"/>
      <p:bold r:id="rId39"/>
      <p:italic r:id="rId40"/>
      <p:boldItalic r:id="rId41"/>
    </p:embeddedFont>
    <p:embeddedFont>
      <p:font typeface="Exo 2" panose="020B0604020202020204" charset="0"/>
      <p:regular r:id="rId42"/>
      <p:bold r:id="rId43"/>
      <p:italic r:id="rId44"/>
      <p:boldItalic r:id="rId45"/>
    </p:embeddedFont>
    <p:embeddedFont>
      <p:font typeface="Fira Sans Extra Condensed Medium" panose="020B0604020202020204" charset="0"/>
      <p:regular r:id="rId46"/>
      <p:bold r:id="rId47"/>
      <p:italic r:id="rId48"/>
      <p:boldItalic r:id="rId49"/>
    </p:embeddedFont>
    <p:embeddedFont>
      <p:font typeface="Nunito Light" pitchFamily="2" charset="0"/>
      <p:regular r:id="rId50"/>
      <p:italic r:id="rId51"/>
    </p:embeddedFont>
    <p:embeddedFont>
      <p:font typeface="Quattrocento Sans" panose="020B0502050000020003" pitchFamily="34" charset="0"/>
      <p:regular r:id="rId52"/>
      <p:bold r:id="rId53"/>
      <p:italic r:id="rId54"/>
      <p:boldItalic r:id="rId55"/>
    </p:embeddedFont>
    <p:embeddedFont>
      <p:font typeface="Roboto" panose="02000000000000000000" pitchFamily="2" charset="0"/>
      <p:regular r:id="rId56"/>
      <p:bold r:id="rId57"/>
      <p:italic r:id="rId58"/>
      <p:boldItalic r:id="rId59"/>
    </p:embeddedFont>
    <p:embeddedFont>
      <p:font typeface="Roboto Condensed" panose="02000000000000000000" pitchFamily="2" charset="0"/>
      <p:regular r:id="rId60"/>
      <p:bold r:id="rId61"/>
      <p:italic r:id="rId62"/>
      <p:boldItalic r:id="rId63"/>
    </p:embeddedFont>
    <p:embeddedFont>
      <p:font typeface="Roboto Condensed Light" panose="02000000000000000000" pitchFamily="2"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FAFE207-4D5D-4FE0-80CE-362B93E85861}">
  <a:tblStyle styleId="{7FAFE207-4D5D-4FE0-80CE-362B93E8586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81" autoAdjust="0"/>
    <p:restoredTop sz="94660"/>
  </p:normalViewPr>
  <p:slideViewPr>
    <p:cSldViewPr snapToGrid="0">
      <p:cViewPr varScale="1">
        <p:scale>
          <a:sx n="90" d="100"/>
          <a:sy n="90" d="100"/>
        </p:scale>
        <p:origin x="41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7.fntdata"/><Relationship Id="rId47" Type="http://schemas.openxmlformats.org/officeDocument/2006/relationships/font" Target="fonts/font12.fntdata"/><Relationship Id="rId63" Type="http://schemas.openxmlformats.org/officeDocument/2006/relationships/font" Target="fonts/font28.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font" Target="fonts/font23.fntdata"/><Relationship Id="rId66" Type="http://schemas.openxmlformats.org/officeDocument/2006/relationships/font" Target="fonts/font31.fntdata"/><Relationship Id="rId5" Type="http://schemas.openxmlformats.org/officeDocument/2006/relationships/slide" Target="slides/slide4.xml"/><Relationship Id="rId61" Type="http://schemas.openxmlformats.org/officeDocument/2006/relationships/font" Target="fonts/font2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64" Type="http://schemas.openxmlformats.org/officeDocument/2006/relationships/font" Target="fonts/font29.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font" Target="fonts/font24.fntdata"/><Relationship Id="rId67" Type="http://schemas.openxmlformats.org/officeDocument/2006/relationships/font" Target="fonts/font32.fntdata"/><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62" Type="http://schemas.openxmlformats.org/officeDocument/2006/relationships/font" Target="fonts/font27.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font" Target="fonts/font25.fntdata"/><Relationship Id="rId65" Type="http://schemas.openxmlformats.org/officeDocument/2006/relationships/font" Target="fonts/font3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4.fntdata"/><Relationship Id="rId34" Type="http://schemas.openxmlformats.org/officeDocument/2006/relationships/slide" Target="slides/slide33.xml"/><Relationship Id="rId50" Type="http://schemas.openxmlformats.org/officeDocument/2006/relationships/font" Target="fonts/font15.fntdata"/><Relationship Id="rId55"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9baafe93df_0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9baafe93df_0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471949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3274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269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0343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888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4316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3540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9123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043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847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9baafe93df_0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9baafe93df_0_7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388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430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51056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2648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6906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89502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3835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369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0562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0734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295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66910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baafe93df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baafe93df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8794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9baafe93df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9baafe93df_0_5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06353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0840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37524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6">
    <p:bg>
      <p:bgPr>
        <a:blipFill>
          <a:blip r:embed="rId2">
            <a:alphaModFix/>
          </a:blip>
          <a:stretch>
            <a:fillRect/>
          </a:stretch>
        </a:blipFill>
        <a:effectLst/>
      </p:bgPr>
    </p:bg>
    <p:spTree>
      <p:nvGrpSpPr>
        <p:cNvPr id="1" name="Shape 119"/>
        <p:cNvGrpSpPr/>
        <p:nvPr/>
      </p:nvGrpSpPr>
      <p:grpSpPr>
        <a:xfrm>
          <a:off x="0" y="0"/>
          <a:ext cx="0" cy="0"/>
          <a:chOff x="0" y="0"/>
          <a:chExt cx="0" cy="0"/>
        </a:xfrm>
      </p:grpSpPr>
      <p:sp>
        <p:nvSpPr>
          <p:cNvPr id="120" name="Google Shape;120;p2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mall numbers">
  <p:cSld name="CUSTOM_18">
    <p:bg>
      <p:bgPr>
        <a:blipFill>
          <a:blip r:embed="rId2">
            <a:alphaModFix/>
          </a:blip>
          <a:stretch>
            <a:fillRect/>
          </a:stretch>
        </a:blipFill>
        <a:effectLst/>
      </p:bgPr>
    </p:bg>
    <p:spTree>
      <p:nvGrpSpPr>
        <p:cNvPr id="1" name="Shape 127"/>
        <p:cNvGrpSpPr/>
        <p:nvPr/>
      </p:nvGrpSpPr>
      <p:grpSpPr>
        <a:xfrm>
          <a:off x="0" y="0"/>
          <a:ext cx="0" cy="0"/>
          <a:chOff x="0" y="0"/>
          <a:chExt cx="0" cy="0"/>
        </a:xfrm>
      </p:grpSpPr>
      <p:sp>
        <p:nvSpPr>
          <p:cNvPr id="128" name="Google Shape;128;p2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29" name="Google Shape;129;p27"/>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0" name="Google Shape;130;p2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1" name="Google Shape;131;p27"/>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2" name="Google Shape;132;p2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33" name="Google Shape;133;p27"/>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34" name="Google Shape;134;p2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a:solidFill>
                  <a:schemeClr val="lt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37" name="Google Shape;137;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8" name="Google Shape;138;p28"/>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rgbClr val="434343"/>
                </a:solidFill>
                <a:latin typeface="Roboto Condensed Light"/>
                <a:ea typeface="Roboto Condensed Light"/>
                <a:cs typeface="Roboto Condensed Light"/>
                <a:sym typeface="Roboto Condensed Light"/>
              </a:rPr>
              <a:t>CREDITS: This presentation template was created by </a:t>
            </a:r>
            <a:r>
              <a:rPr lang="en" sz="1000" b="1">
                <a:solidFill>
                  <a:srgbClr val="434343"/>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rgbClr val="434343"/>
                </a:solidFill>
                <a:latin typeface="Roboto Condensed Light"/>
                <a:ea typeface="Roboto Condensed Light"/>
                <a:cs typeface="Roboto Condensed Light"/>
                <a:sym typeface="Roboto Condensed Light"/>
              </a:rPr>
              <a:t>, including icons by </a:t>
            </a:r>
            <a:r>
              <a:rPr lang="en" sz="1000" b="1">
                <a:solidFill>
                  <a:srgbClr val="434343"/>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rgbClr val="434343"/>
                </a:solidFill>
                <a:latin typeface="Roboto Condensed Light"/>
                <a:ea typeface="Roboto Condensed Light"/>
                <a:cs typeface="Roboto Condensed Light"/>
                <a:sym typeface="Roboto Condensed Light"/>
              </a:rPr>
              <a:t>, and infographics &amp; images by </a:t>
            </a:r>
            <a:r>
              <a:rPr lang="en" sz="1000" b="1">
                <a:solidFill>
                  <a:srgbClr val="434343"/>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rgbClr val="434343"/>
                </a:solidFill>
                <a:latin typeface="Roboto Condensed Light"/>
                <a:ea typeface="Roboto Condensed Light"/>
                <a:cs typeface="Roboto Condensed Light"/>
                <a:sym typeface="Roboto Condensed Light"/>
              </a:rPr>
              <a:t>. </a:t>
            </a:r>
            <a:endParaRPr sz="1000">
              <a:solidFill>
                <a:srgbClr val="434343"/>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rgbClr val="434343"/>
                </a:solidFill>
                <a:latin typeface="Roboto Condensed"/>
                <a:ea typeface="Roboto Condensed"/>
                <a:cs typeface="Roboto Condensed"/>
                <a:sym typeface="Roboto Condensed"/>
              </a:rPr>
              <a:t>Please keep this slide for attribution.</a:t>
            </a:r>
            <a:endParaRPr sz="900" b="1">
              <a:solidFill>
                <a:srgbClr val="434343"/>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870650" y="1144200"/>
            <a:ext cx="6919200" cy="3510600"/>
          </a:xfrm>
          <a:prstGeom prst="rect">
            <a:avLst/>
          </a:prstGeom>
        </p:spPr>
        <p:txBody>
          <a:bodyPr spcFirstLastPara="1" wrap="square" lIns="91425" tIns="91425" rIns="91425" bIns="91425" anchor="t" anchorCtr="0">
            <a:noAutofit/>
          </a:bodyPr>
          <a:lstStyle>
            <a:lvl1pPr marL="457200" lvl="0" indent="-279400" rtl="0">
              <a:spcBef>
                <a:spcPts val="0"/>
              </a:spcBef>
              <a:spcAft>
                <a:spcPts val="0"/>
              </a:spcAft>
              <a:buClr>
                <a:srgbClr val="434343"/>
              </a:buClr>
              <a:buSzPts val="800"/>
              <a:buFont typeface="Nunito Light"/>
              <a:buAutoNum type="arabicPeriod"/>
              <a:defRPr>
                <a:solidFill>
                  <a:srgbClr val="000000"/>
                </a:solidFill>
              </a:defRPr>
            </a:lvl1pPr>
            <a:lvl2pPr marL="914400" lvl="1" indent="-304800" rtl="0">
              <a:spcBef>
                <a:spcPts val="1600"/>
              </a:spcBef>
              <a:spcAft>
                <a:spcPts val="0"/>
              </a:spcAft>
              <a:buClr>
                <a:srgbClr val="434343"/>
              </a:buClr>
              <a:buSzPts val="1200"/>
              <a:buFont typeface="Nunito Light"/>
              <a:buAutoNum type="alphaLcPeriod"/>
              <a:defRPr>
                <a:solidFill>
                  <a:srgbClr val="000000"/>
                </a:solidFill>
              </a:defRPr>
            </a:lvl2pPr>
            <a:lvl3pPr marL="1371600" lvl="2" indent="-304800" rtl="0">
              <a:spcBef>
                <a:spcPts val="1600"/>
              </a:spcBef>
              <a:spcAft>
                <a:spcPts val="0"/>
              </a:spcAft>
              <a:buClr>
                <a:srgbClr val="434343"/>
              </a:buClr>
              <a:buSzPts val="1200"/>
              <a:buFont typeface="Nunito Light"/>
              <a:buAutoNum type="romanLcPeriod"/>
              <a:defRPr>
                <a:solidFill>
                  <a:srgbClr val="000000"/>
                </a:solidFill>
              </a:defRPr>
            </a:lvl3pPr>
            <a:lvl4pPr marL="1828800" lvl="3" indent="-304800" rtl="0">
              <a:spcBef>
                <a:spcPts val="1600"/>
              </a:spcBef>
              <a:spcAft>
                <a:spcPts val="0"/>
              </a:spcAft>
              <a:buClr>
                <a:srgbClr val="434343"/>
              </a:buClr>
              <a:buSzPts val="1200"/>
              <a:buFont typeface="Nunito Light"/>
              <a:buAutoNum type="arabicPeriod"/>
              <a:defRPr>
                <a:solidFill>
                  <a:srgbClr val="000000"/>
                </a:solidFill>
              </a:defRPr>
            </a:lvl4pPr>
            <a:lvl5pPr marL="2286000" lvl="4" indent="-304800" rtl="0">
              <a:spcBef>
                <a:spcPts val="1600"/>
              </a:spcBef>
              <a:spcAft>
                <a:spcPts val="0"/>
              </a:spcAft>
              <a:buClr>
                <a:srgbClr val="434343"/>
              </a:buClr>
              <a:buSzPts val="1200"/>
              <a:buFont typeface="Nunito Light"/>
              <a:buAutoNum type="alphaLcPeriod"/>
              <a:defRPr>
                <a:solidFill>
                  <a:srgbClr val="000000"/>
                </a:solidFill>
              </a:defRPr>
            </a:lvl5pPr>
            <a:lvl6pPr marL="2743200" lvl="5" indent="-304800" rtl="0">
              <a:spcBef>
                <a:spcPts val="1600"/>
              </a:spcBef>
              <a:spcAft>
                <a:spcPts val="0"/>
              </a:spcAft>
              <a:buClr>
                <a:srgbClr val="434343"/>
              </a:buClr>
              <a:buSzPts val="1200"/>
              <a:buFont typeface="Nunito Light"/>
              <a:buAutoNum type="romanLcPeriod"/>
              <a:defRPr>
                <a:solidFill>
                  <a:srgbClr val="000000"/>
                </a:solidFill>
              </a:defRPr>
            </a:lvl6pPr>
            <a:lvl7pPr marL="3200400" lvl="6" indent="-304800" rtl="0">
              <a:spcBef>
                <a:spcPts val="1600"/>
              </a:spcBef>
              <a:spcAft>
                <a:spcPts val="0"/>
              </a:spcAft>
              <a:buClr>
                <a:srgbClr val="434343"/>
              </a:buClr>
              <a:buSzPts val="1200"/>
              <a:buFont typeface="Nunito Light"/>
              <a:buAutoNum type="arabicPeriod"/>
              <a:defRPr>
                <a:solidFill>
                  <a:srgbClr val="000000"/>
                </a:solidFill>
              </a:defRPr>
            </a:lvl7pPr>
            <a:lvl8pPr marL="3657600" lvl="7" indent="-304800" rtl="0">
              <a:spcBef>
                <a:spcPts val="1600"/>
              </a:spcBef>
              <a:spcAft>
                <a:spcPts val="0"/>
              </a:spcAft>
              <a:buClr>
                <a:srgbClr val="434343"/>
              </a:buClr>
              <a:buSzPts val="1200"/>
              <a:buFont typeface="Nunito Light"/>
              <a:buAutoNum type="alphaLcPeriod"/>
              <a:defRPr>
                <a:solidFill>
                  <a:srgbClr val="000000"/>
                </a:solidFill>
              </a:defRPr>
            </a:lvl8pPr>
            <a:lvl9pPr marL="4114800" lvl="8" indent="-304800" rtl="0">
              <a:spcBef>
                <a:spcPts val="1600"/>
              </a:spcBef>
              <a:spcAft>
                <a:spcPts val="1600"/>
              </a:spcAft>
              <a:buClr>
                <a:srgbClr val="434343"/>
              </a:buClr>
              <a:buSzPts val="1200"/>
              <a:buFont typeface="Nunito Light"/>
              <a:buAutoNum type="romanLcPeriod"/>
              <a:defRPr>
                <a:solidFill>
                  <a:srgbClr val="000000"/>
                </a:solidFill>
              </a:defRPr>
            </a:lvl9pPr>
          </a:lstStyle>
          <a:p>
            <a:endParaRPr/>
          </a:p>
        </p:txBody>
      </p:sp>
      <p:sp>
        <p:nvSpPr>
          <p:cNvPr id="17" name="Google Shape;17;p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1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0"/>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89" name="Google Shape;89;p2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0" name="Google Shape;90;p20"/>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1" name="Google Shape;91;p20"/>
          <p:cNvSpPr txBox="1">
            <a:spLocks noGrp="1"/>
          </p:cNvSpPr>
          <p:nvPr>
            <p:ph type="subTitle" idx="3"/>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2" name="Google Shape;92;p20"/>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93" name="Google Shape;93;p20"/>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4" name="Google Shape;94;p20"/>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6" r:id="rId4"/>
    <p:sldLayoutId id="2147483657" r:id="rId5"/>
    <p:sldLayoutId id="2147483658" r:id="rId6"/>
    <p:sldLayoutId id="2147483659" r:id="rId7"/>
    <p:sldLayoutId id="2147483660" r:id="rId8"/>
    <p:sldLayoutId id="2147483666" r:id="rId9"/>
    <p:sldLayoutId id="2147483669" r:id="rId10"/>
    <p:sldLayoutId id="2147483673" r:id="rId11"/>
    <p:sldLayoutId id="2147483674"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slide" Target="slide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www.linkedin.com/in/mahmoud-elshahat/"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hyperlink" Target="https://www.facebook.com/ma7moud.elshaha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135981" y="1082043"/>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 sz="5400" dirty="0"/>
              <a:t>Grokking </a:t>
            </a:r>
            <a:endParaRPr sz="5400" dirty="0"/>
          </a:p>
          <a:p>
            <a:pPr marL="0" lvl="0" indent="0" algn="r" rtl="0">
              <a:spcBef>
                <a:spcPts val="0"/>
              </a:spcBef>
              <a:spcAft>
                <a:spcPts val="0"/>
              </a:spcAft>
              <a:buClr>
                <a:schemeClr val="dk1"/>
              </a:buClr>
              <a:buSzPts val="1100"/>
              <a:buFont typeface="Arial"/>
              <a:buNone/>
            </a:pPr>
            <a:r>
              <a:rPr lang="en" sz="5400" dirty="0"/>
              <a:t>Algorithms</a:t>
            </a:r>
            <a:endParaRPr dirty="0"/>
          </a:p>
        </p:txBody>
      </p:sp>
      <p:sp>
        <p:nvSpPr>
          <p:cNvPr id="152" name="Google Shape;152;p33"/>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Chapter 1, 2 and 3 recap</a:t>
            </a:r>
            <a:endParaRPr dirty="0"/>
          </a:p>
        </p:txBody>
      </p:sp>
      <p:cxnSp>
        <p:nvCxnSpPr>
          <p:cNvPr id="153" name="Google Shape;153;p33"/>
          <p:cNvCxnSpPr/>
          <p:nvPr/>
        </p:nvCxnSpPr>
        <p:spPr>
          <a:xfrm>
            <a:off x="6677025" y="3176000"/>
            <a:ext cx="2460000" cy="0"/>
          </a:xfrm>
          <a:prstGeom prst="straightConnector1">
            <a:avLst/>
          </a:prstGeom>
          <a:noFill/>
          <a:ln w="9525" cap="flat" cmpd="sng">
            <a:solidFill>
              <a:srgbClr val="434343"/>
            </a:solidFill>
            <a:prstDash val="solid"/>
            <a:round/>
            <a:headEnd type="none" w="med" len="med"/>
            <a:tailEnd type="none" w="med" len="med"/>
          </a:ln>
        </p:spPr>
      </p:cxnSp>
      <p:sp>
        <p:nvSpPr>
          <p:cNvPr id="2" name="Google Shape;152;p33">
            <a:extLst>
              <a:ext uri="{FF2B5EF4-FFF2-40B4-BE49-F238E27FC236}">
                <a16:creationId xmlns:a16="http://schemas.microsoft.com/office/drawing/2014/main" id="{5F1B57DC-987E-AA91-EAC9-F205A35D1EF5}"/>
              </a:ext>
            </a:extLst>
          </p:cNvPr>
          <p:cNvSpPr txBox="1">
            <a:spLocks/>
          </p:cNvSpPr>
          <p:nvPr/>
        </p:nvSpPr>
        <p:spPr>
          <a:xfrm>
            <a:off x="7584460" y="4785001"/>
            <a:ext cx="1552565" cy="3584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434343"/>
              </a:buClr>
              <a:buSzPts val="1200"/>
              <a:buFont typeface="Roboto Condensed Light"/>
              <a:buNone/>
              <a:defRPr sz="14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2800"/>
              <a:buFont typeface="Roboto Condensed Light"/>
              <a:buNone/>
              <a:defRPr sz="2800" b="0" i="0" u="none" strike="noStrike" cap="none">
                <a:solidFill>
                  <a:srgbClr val="434343"/>
                </a:solidFill>
                <a:latin typeface="Roboto Condensed Light"/>
                <a:ea typeface="Roboto Condensed Light"/>
                <a:cs typeface="Roboto Condensed Light"/>
                <a:sym typeface="Roboto Condensed Light"/>
              </a:defRPr>
            </a:lvl9pPr>
          </a:lstStyle>
          <a:p>
            <a:pPr marL="0" indent="0"/>
            <a:r>
              <a:rPr lang="en-US" dirty="0"/>
              <a:t>Mahmoud Elshahat</a:t>
            </a:r>
          </a:p>
        </p:txBody>
      </p:sp>
      <p:sp>
        <p:nvSpPr>
          <p:cNvPr id="4" name="TextBox 3">
            <a:extLst>
              <a:ext uri="{FF2B5EF4-FFF2-40B4-BE49-F238E27FC236}">
                <a16:creationId xmlns:a16="http://schemas.microsoft.com/office/drawing/2014/main" id="{DF6D9BCD-47C6-0A02-6DB2-9E3AD5C1C66E}"/>
              </a:ext>
            </a:extLst>
          </p:cNvPr>
          <p:cNvSpPr txBox="1"/>
          <p:nvPr/>
        </p:nvSpPr>
        <p:spPr>
          <a:xfrm>
            <a:off x="5236535" y="2833633"/>
            <a:ext cx="4575544" cy="307777"/>
          </a:xfrm>
          <a:prstGeom prst="rect">
            <a:avLst/>
          </a:prstGeom>
          <a:noFill/>
        </p:spPr>
        <p:txBody>
          <a:bodyPr wrap="square">
            <a:spAutoFit/>
          </a:bodyPr>
          <a:lstStyle/>
          <a:p>
            <a:pPr marL="0" marR="143510" algn="ctr">
              <a:spcBef>
                <a:spcPts val="465"/>
              </a:spcBef>
              <a:spcAft>
                <a:spcPts val="0"/>
              </a:spcAft>
            </a:pPr>
            <a:r>
              <a:rPr lang="en-US" sz="1400" b="1" dirty="0">
                <a:solidFill>
                  <a:srgbClr val="211F1F"/>
                </a:solidFill>
                <a:effectLst/>
                <a:latin typeface="Cambria" panose="02040503050406030204" pitchFamily="18" charset="0"/>
                <a:ea typeface="Calibri" panose="020F0502020204030204" pitchFamily="34" charset="0"/>
              </a:rPr>
              <a:t>Aditya</a:t>
            </a:r>
            <a:r>
              <a:rPr lang="en-US" sz="1400" b="1" spc="45" dirty="0">
                <a:solidFill>
                  <a:srgbClr val="211F1F"/>
                </a:solidFill>
                <a:effectLst/>
                <a:latin typeface="Cambria" panose="02040503050406030204" pitchFamily="18" charset="0"/>
                <a:ea typeface="Calibri" panose="020F0502020204030204" pitchFamily="34" charset="0"/>
              </a:rPr>
              <a:t> </a:t>
            </a:r>
            <a:r>
              <a:rPr lang="en-US" sz="1400" b="1" dirty="0">
                <a:solidFill>
                  <a:srgbClr val="211F1F"/>
                </a:solidFill>
                <a:effectLst/>
                <a:latin typeface="Cambria" panose="02040503050406030204" pitchFamily="18" charset="0"/>
                <a:ea typeface="Calibri" panose="020F0502020204030204" pitchFamily="34" charset="0"/>
              </a:rPr>
              <a:t>Y.</a:t>
            </a:r>
            <a:r>
              <a:rPr lang="en-US" sz="1400" b="1" spc="45" dirty="0">
                <a:solidFill>
                  <a:srgbClr val="211F1F"/>
                </a:solidFill>
                <a:effectLst/>
                <a:latin typeface="Cambria" panose="02040503050406030204" pitchFamily="18" charset="0"/>
                <a:ea typeface="Calibri" panose="020F0502020204030204" pitchFamily="34" charset="0"/>
              </a:rPr>
              <a:t> </a:t>
            </a:r>
            <a:r>
              <a:rPr lang="en-US" sz="1400" b="1" dirty="0">
                <a:solidFill>
                  <a:srgbClr val="211F1F"/>
                </a:solidFill>
                <a:effectLst/>
                <a:latin typeface="Cambria" panose="02040503050406030204" pitchFamily="18" charset="0"/>
                <a:ea typeface="Calibri" panose="020F0502020204030204" pitchFamily="34" charset="0"/>
              </a:rPr>
              <a:t>Bhargava</a:t>
            </a:r>
            <a:endParaRPr lang="en-US" sz="1100" dirty="0">
              <a:effectLst/>
              <a:latin typeface="Calibri" panose="020F0502020204030204" pitchFamily="34" charset="0"/>
              <a:ea typeface="Calibri" panose="020F050202020403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86" name="Google Shape;286;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 Part</a:t>
            </a:r>
            <a:endParaRPr dirty="0"/>
          </a:p>
        </p:txBody>
      </p:sp>
      <p:pic>
        <p:nvPicPr>
          <p:cNvPr id="23" name="Picture 22">
            <a:extLst>
              <a:ext uri="{FF2B5EF4-FFF2-40B4-BE49-F238E27FC236}">
                <a16:creationId xmlns:a16="http://schemas.microsoft.com/office/drawing/2014/main" id="{34F1E0BB-8C32-EC30-310A-AA30C4EA9B24}"/>
              </a:ext>
            </a:extLst>
          </p:cNvPr>
          <p:cNvPicPr>
            <a:picLocks noChangeAspect="1"/>
          </p:cNvPicPr>
          <p:nvPr/>
        </p:nvPicPr>
        <p:blipFill>
          <a:blip r:embed="rId3"/>
          <a:stretch>
            <a:fillRect/>
          </a:stretch>
        </p:blipFill>
        <p:spPr>
          <a:xfrm>
            <a:off x="4996282" y="1281086"/>
            <a:ext cx="4147718" cy="3862414"/>
          </a:xfrm>
          <a:prstGeom prst="rect">
            <a:avLst/>
          </a:prstGeom>
        </p:spPr>
      </p:pic>
      <p:pic>
        <p:nvPicPr>
          <p:cNvPr id="25" name="Picture 24">
            <a:extLst>
              <a:ext uri="{FF2B5EF4-FFF2-40B4-BE49-F238E27FC236}">
                <a16:creationId xmlns:a16="http://schemas.microsoft.com/office/drawing/2014/main" id="{35947832-7B82-114F-17A6-35D993EEAF0A}"/>
              </a:ext>
            </a:extLst>
          </p:cNvPr>
          <p:cNvPicPr>
            <a:picLocks noChangeAspect="1"/>
          </p:cNvPicPr>
          <p:nvPr/>
        </p:nvPicPr>
        <p:blipFill>
          <a:blip r:embed="rId4"/>
          <a:stretch>
            <a:fillRect/>
          </a:stretch>
        </p:blipFill>
        <p:spPr>
          <a:xfrm>
            <a:off x="0" y="1281086"/>
            <a:ext cx="4996282" cy="3862414"/>
          </a:xfrm>
          <a:prstGeom prst="rect">
            <a:avLst/>
          </a:prstGeom>
        </p:spPr>
      </p:pic>
    </p:spTree>
    <p:extLst>
      <p:ext uri="{BB962C8B-B14F-4D97-AF65-F5344CB8AC3E}">
        <p14:creationId xmlns:p14="http://schemas.microsoft.com/office/powerpoint/2010/main" val="43306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Big O Notation</a:t>
            </a:r>
            <a:endParaRPr dirty="0"/>
          </a:p>
        </p:txBody>
      </p:sp>
      <p:sp>
        <p:nvSpPr>
          <p:cNvPr id="234" name="Google Shape;234;p39"/>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Algorithm running time and how to calculate it</a:t>
            </a:r>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574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0" y="864781"/>
            <a:ext cx="7789850" cy="4278719"/>
          </a:xfrm>
          <a:prstGeom prst="rect">
            <a:avLst/>
          </a:prstGeom>
        </p:spPr>
        <p:txBody>
          <a:bodyPr spcFirstLastPara="1" wrap="square" lIns="91425" tIns="91425" rIns="91425" bIns="91425" anchor="t" anchorCtr="0">
            <a:noAutofit/>
          </a:bodyPr>
          <a:lstStyle/>
          <a:p>
            <a:pPr marL="895350" indent="-285750">
              <a:lnSpc>
                <a:spcPct val="100000"/>
              </a:lnSpc>
              <a:buSzPts val="1200"/>
              <a:buFont typeface="Wingdings" panose="05000000000000000000" pitchFamily="2" charset="2"/>
              <a:buChar char="Ø"/>
            </a:pPr>
            <a:r>
              <a:rPr lang="en-US" sz="1400" dirty="0"/>
              <a:t> Big O notation is special notation that tells you how </a:t>
            </a:r>
            <a:r>
              <a:rPr lang="en-US" sz="1400" b="1" dirty="0"/>
              <a:t>fast</a:t>
            </a:r>
            <a:r>
              <a:rPr lang="en-US" sz="1400" dirty="0"/>
              <a:t> an algorithm is. </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Bob is writing a search algorithm for NASA. His algorithm will kick in when a rocket is about to land on the Moon, and it will help calculate </a:t>
            </a:r>
            <a:r>
              <a:rPr lang="en-US" sz="1400" b="1" dirty="0">
                <a:solidFill>
                  <a:srgbClr val="434343"/>
                </a:solidFill>
                <a:latin typeface="Roboto" panose="02000000000000000000" pitchFamily="2" charset="0"/>
                <a:ea typeface="Roboto" panose="02000000000000000000" pitchFamily="2" charset="0"/>
              </a:rPr>
              <a:t>where to land</a:t>
            </a:r>
            <a:r>
              <a:rPr lang="en-US" sz="1400" dirty="0">
                <a:solidFill>
                  <a:srgbClr val="434343"/>
                </a:solidFill>
              </a:rPr>
              <a:t>, Bob is trying to </a:t>
            </a:r>
            <a:r>
              <a:rPr lang="en-US" sz="1400" b="1" dirty="0">
                <a:solidFill>
                  <a:srgbClr val="434343"/>
                </a:solidFill>
                <a:latin typeface="Roboto" panose="02000000000000000000" pitchFamily="2" charset="0"/>
                <a:ea typeface="Roboto" panose="02000000000000000000" pitchFamily="2" charset="0"/>
              </a:rPr>
              <a:t>decide between simple search and binary search</a:t>
            </a:r>
            <a:r>
              <a:rPr lang="en-US" sz="1400" dirty="0">
                <a:solidFill>
                  <a:srgbClr val="434343"/>
                </a:solidFill>
              </a:rPr>
              <a:t>, And Bob has only 10 seconds to figure out where to land</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Bob decides to time both algorithms with a list of 100 elements, Let’s </a:t>
            </a:r>
            <a:r>
              <a:rPr lang="en-US" sz="1400" b="1" dirty="0">
                <a:solidFill>
                  <a:srgbClr val="434343"/>
                </a:solidFill>
                <a:latin typeface="Roboto" panose="02000000000000000000" pitchFamily="2" charset="0"/>
                <a:ea typeface="Roboto" panose="02000000000000000000" pitchFamily="2" charset="0"/>
              </a:rPr>
              <a:t>assume it takes 1 millisecond to check one element</a:t>
            </a:r>
            <a:r>
              <a:rPr lang="en-US" sz="1400" dirty="0">
                <a:solidFill>
                  <a:srgbClr val="434343"/>
                </a:solidFill>
              </a:rPr>
              <a:t>. With simple search, Bob has to check 100 elements. </a:t>
            </a:r>
          </a:p>
          <a:p>
            <a:pPr marL="609600" indent="0">
              <a:lnSpc>
                <a:spcPct val="100000"/>
              </a:lnSpc>
              <a:buSzPts val="1200"/>
              <a:buNone/>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But realistically, the list will have more like a </a:t>
            </a:r>
            <a:r>
              <a:rPr lang="en-US" sz="1400" b="1" dirty="0">
                <a:solidFill>
                  <a:srgbClr val="434343"/>
                </a:solidFill>
                <a:latin typeface="Roboto" panose="02000000000000000000" pitchFamily="2" charset="0"/>
                <a:ea typeface="Roboto" panose="02000000000000000000" pitchFamily="2" charset="0"/>
              </a:rPr>
              <a:t>billion elements</a:t>
            </a:r>
            <a:r>
              <a:rPr lang="en-US" sz="1400" dirty="0">
                <a:solidFill>
                  <a:srgbClr val="434343"/>
                </a:solidFill>
              </a:rPr>
              <a:t>. If it does, how long will simple search take? How long will binary search take?</a:t>
            </a:r>
          </a:p>
          <a:p>
            <a:pPr marL="914400" indent="-304800">
              <a:lnSpc>
                <a:spcPct val="100000"/>
              </a:lnSpc>
              <a:buSzPts val="1200"/>
              <a:buFont typeface="Quattrocento Sans"/>
              <a:buChar char="■"/>
            </a:pPr>
            <a:endParaRPr lang="en-US" sz="1400" dirty="0">
              <a:solidFill>
                <a:srgbClr val="434343"/>
              </a:solidFill>
            </a:endParaRPr>
          </a:p>
          <a:p>
            <a:pPr marL="609600" indent="0">
              <a:lnSpc>
                <a:spcPct val="100000"/>
              </a:lnSpc>
              <a:buSzPts val="1200"/>
              <a:buNone/>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p:txBody>
      </p:sp>
      <p:sp>
        <p:nvSpPr>
          <p:cNvPr id="159" name="Google Shape;159;p34"/>
          <p:cNvSpPr txBox="1">
            <a:spLocks noGrp="1"/>
          </p:cNvSpPr>
          <p:nvPr>
            <p:ph type="ctrTitle"/>
          </p:nvPr>
        </p:nvSpPr>
        <p:spPr>
          <a:xfrm>
            <a:off x="1964851" y="141768"/>
            <a:ext cx="5214300" cy="9002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Big O </a:t>
            </a:r>
            <a:r>
              <a:rPr lang="en-US" dirty="0" err="1"/>
              <a:t>Notaion</a:t>
            </a:r>
            <a:endParaRPr lang="en-US" dirty="0"/>
          </a:p>
        </p:txBody>
      </p:sp>
      <p:pic>
        <p:nvPicPr>
          <p:cNvPr id="2" name="image27.png">
            <a:extLst>
              <a:ext uri="{FF2B5EF4-FFF2-40B4-BE49-F238E27FC236}">
                <a16:creationId xmlns:a16="http://schemas.microsoft.com/office/drawing/2014/main" id="{FA355D36-F15F-1FD3-AF64-4610D80BBEC3}"/>
              </a:ext>
            </a:extLst>
          </p:cNvPr>
          <p:cNvPicPr>
            <a:picLocks noChangeAspect="1"/>
          </p:cNvPicPr>
          <p:nvPr/>
        </p:nvPicPr>
        <p:blipFill>
          <a:blip r:embed="rId3" cstate="print"/>
          <a:stretch>
            <a:fillRect/>
          </a:stretch>
        </p:blipFill>
        <p:spPr>
          <a:xfrm>
            <a:off x="957965" y="3544186"/>
            <a:ext cx="3797300" cy="1176685"/>
          </a:xfrm>
          <a:prstGeom prst="rect">
            <a:avLst/>
          </a:prstGeom>
        </p:spPr>
      </p:pic>
    </p:spTree>
    <p:extLst>
      <p:ext uri="{BB962C8B-B14F-4D97-AF65-F5344CB8AC3E}">
        <p14:creationId xmlns:p14="http://schemas.microsoft.com/office/powerpoint/2010/main" val="233102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0" y="921489"/>
            <a:ext cx="7789850" cy="3733312"/>
          </a:xfrm>
          <a:prstGeom prst="rect">
            <a:avLst/>
          </a:prstGeom>
        </p:spPr>
        <p:txBody>
          <a:bodyPr spcFirstLastPara="1" wrap="square" lIns="91425" tIns="91425" rIns="91425" bIns="91425" anchor="t" anchorCtr="0">
            <a:noAutofit/>
          </a:bodyPr>
          <a:lstStyle/>
          <a:p>
            <a:pPr marL="952500" indent="-342900">
              <a:lnSpc>
                <a:spcPct val="100000"/>
              </a:lnSpc>
              <a:buSzPts val="1200"/>
              <a:buFont typeface="Wingdings" panose="05000000000000000000" pitchFamily="2" charset="2"/>
              <a:buChar char="§"/>
            </a:pPr>
            <a:r>
              <a:rPr lang="en-US" sz="1400" b="1" dirty="0">
                <a:solidFill>
                  <a:srgbClr val="211F1F"/>
                </a:solidFill>
                <a:effectLst/>
                <a:latin typeface="Calibri" panose="020F0502020204030204" pitchFamily="34" charset="0"/>
                <a:ea typeface="Calibri" panose="020F0502020204030204" pitchFamily="34" charset="0"/>
                <a:cs typeface="Calibri" panose="020F0502020204030204" pitchFamily="34" charset="0"/>
              </a:rPr>
              <a:t>O(log n), </a:t>
            </a:r>
            <a:r>
              <a:rPr lang="en-US" sz="1400" dirty="0">
                <a:solidFill>
                  <a:srgbClr val="211F1F"/>
                </a:solidFill>
                <a:effectLst/>
                <a:latin typeface="Calibri" panose="020F0502020204030204" pitchFamily="34" charset="0"/>
                <a:ea typeface="Calibri" panose="020F0502020204030204" pitchFamily="34" charset="0"/>
                <a:cs typeface="Calibri" panose="020F0502020204030204" pitchFamily="34" charset="0"/>
              </a:rPr>
              <a:t>also known as log time. Example: Binary search.</a:t>
            </a:r>
          </a:p>
          <a:p>
            <a:pPr marL="952500" indent="-342900">
              <a:lnSpc>
                <a:spcPct val="100000"/>
              </a:lnSpc>
              <a:buSzPts val="1200"/>
              <a:buFont typeface="Wingdings" panose="05000000000000000000" pitchFamily="2" charset="2"/>
              <a:buChar char="§"/>
            </a:pPr>
            <a:r>
              <a:rPr lang="en-US" sz="1400" b="1" dirty="0">
                <a:solidFill>
                  <a:srgbClr val="211F1F"/>
                </a:solidFill>
                <a:effectLst/>
                <a:latin typeface="Calibri" panose="020F0502020204030204" pitchFamily="34" charset="0"/>
                <a:ea typeface="Calibri" panose="020F0502020204030204" pitchFamily="34" charset="0"/>
                <a:cs typeface="Calibri" panose="020F0502020204030204" pitchFamily="34" charset="0"/>
              </a:rPr>
              <a:t>O(n), </a:t>
            </a:r>
            <a:r>
              <a:rPr lang="en-US" sz="1400" dirty="0">
                <a:solidFill>
                  <a:srgbClr val="211F1F"/>
                </a:solidFill>
                <a:effectLst/>
                <a:latin typeface="Calibri" panose="020F0502020204030204" pitchFamily="34" charset="0"/>
                <a:ea typeface="Calibri" panose="020F0502020204030204" pitchFamily="34" charset="0"/>
                <a:cs typeface="Calibri" panose="020F0502020204030204" pitchFamily="34" charset="0"/>
              </a:rPr>
              <a:t>also known as linear time. Example: Simple search.</a:t>
            </a:r>
          </a:p>
          <a:p>
            <a:pPr marL="952500" indent="-342900">
              <a:lnSpc>
                <a:spcPct val="100000"/>
              </a:lnSpc>
              <a:buSzPts val="1200"/>
              <a:buFont typeface="Wingdings" panose="05000000000000000000" pitchFamily="2" charset="2"/>
              <a:buChar char="§"/>
            </a:pPr>
            <a:r>
              <a:rPr lang="en-US" sz="1400" b="1" dirty="0">
                <a:solidFill>
                  <a:srgbClr val="211F1F"/>
                </a:solidFill>
                <a:effectLst/>
                <a:latin typeface="Calibri" panose="020F0502020204030204" pitchFamily="34" charset="0"/>
                <a:ea typeface="Calibri" panose="020F0502020204030204" pitchFamily="34" charset="0"/>
                <a:cs typeface="Calibri" panose="020F0502020204030204" pitchFamily="34" charset="0"/>
              </a:rPr>
              <a:t>O(n * log n). </a:t>
            </a:r>
            <a:r>
              <a:rPr lang="en-US" sz="1400" dirty="0">
                <a:solidFill>
                  <a:srgbClr val="211F1F"/>
                </a:solidFill>
                <a:effectLst/>
                <a:latin typeface="Calibri" panose="020F0502020204030204" pitchFamily="34" charset="0"/>
                <a:ea typeface="Calibri" panose="020F0502020204030204" pitchFamily="34" charset="0"/>
                <a:cs typeface="Calibri" panose="020F0502020204030204" pitchFamily="34" charset="0"/>
              </a:rPr>
              <a:t>Example: A fast sorting algorithm, like quicksort (coming up in chapter 4).</a:t>
            </a:r>
          </a:p>
          <a:p>
            <a:pPr marL="952500" indent="-342900">
              <a:lnSpc>
                <a:spcPct val="100000"/>
              </a:lnSpc>
              <a:buSzPts val="1200"/>
              <a:buFont typeface="Wingdings" panose="05000000000000000000" pitchFamily="2" charset="2"/>
              <a:buChar char="§"/>
            </a:pPr>
            <a:r>
              <a:rPr lang="en-US" sz="1400" b="1" dirty="0">
                <a:solidFill>
                  <a:srgbClr val="211F1F"/>
                </a:solidFill>
                <a:effectLst/>
                <a:latin typeface="Calibri" panose="020F0502020204030204" pitchFamily="34" charset="0"/>
                <a:ea typeface="Calibri" panose="020F0502020204030204" pitchFamily="34" charset="0"/>
                <a:cs typeface="Calibri" panose="020F0502020204030204" pitchFamily="34" charset="0"/>
              </a:rPr>
              <a:t>O(n2). </a:t>
            </a:r>
            <a:r>
              <a:rPr lang="en-US" sz="1400" dirty="0">
                <a:solidFill>
                  <a:srgbClr val="211F1F"/>
                </a:solidFill>
                <a:effectLst/>
                <a:latin typeface="Calibri" panose="020F0502020204030204" pitchFamily="34" charset="0"/>
                <a:ea typeface="Calibri" panose="020F0502020204030204" pitchFamily="34" charset="0"/>
                <a:cs typeface="Calibri" panose="020F0502020204030204" pitchFamily="34" charset="0"/>
              </a:rPr>
              <a:t>Example: A slow sorting algorithm, like selection sort (coming up in chapter 2).</a:t>
            </a:r>
          </a:p>
          <a:p>
            <a:pPr marL="952500" indent="-342900">
              <a:lnSpc>
                <a:spcPct val="100000"/>
              </a:lnSpc>
              <a:buSzPts val="1200"/>
              <a:buFont typeface="Wingdings" panose="05000000000000000000" pitchFamily="2" charset="2"/>
              <a:buChar char="§"/>
            </a:pPr>
            <a:r>
              <a:rPr lang="en-US" sz="1400" b="1" dirty="0">
                <a:solidFill>
                  <a:srgbClr val="211F1F"/>
                </a:solidFill>
                <a:effectLst/>
                <a:latin typeface="Calibri" panose="020F0502020204030204" pitchFamily="34" charset="0"/>
                <a:ea typeface="Calibri" panose="020F0502020204030204" pitchFamily="34" charset="0"/>
                <a:cs typeface="Calibri" panose="020F0502020204030204" pitchFamily="34" charset="0"/>
              </a:rPr>
              <a:t>O(n!). </a:t>
            </a:r>
            <a:r>
              <a:rPr lang="en-US" sz="1400" dirty="0">
                <a:solidFill>
                  <a:srgbClr val="211F1F"/>
                </a:solidFill>
                <a:effectLst/>
                <a:latin typeface="Calibri" panose="020F0502020204030204" pitchFamily="34" charset="0"/>
                <a:ea typeface="Calibri" panose="020F0502020204030204" pitchFamily="34" charset="0"/>
                <a:cs typeface="Calibri" panose="020F0502020204030204" pitchFamily="34" charset="0"/>
              </a:rPr>
              <a:t>Example: A really slow algorithm, like the traveling salesperson (coming up next!).</a:t>
            </a:r>
          </a:p>
          <a:p>
            <a:pPr marL="952500" indent="-342900">
              <a:lnSpc>
                <a:spcPct val="100000"/>
              </a:lnSpc>
              <a:buSzPts val="1200"/>
              <a:buFont typeface="Wingdings" panose="05000000000000000000" pitchFamily="2" charset="2"/>
              <a:buChar char="§"/>
            </a:pPr>
            <a:endParaRPr lang="en-US" sz="1400" dirty="0">
              <a:solidFill>
                <a:srgbClr val="211F1F"/>
              </a:solidFill>
              <a:latin typeface="Calibri" panose="020F0502020204030204" pitchFamily="34" charset="0"/>
              <a:ea typeface="Calibri" panose="020F0502020204030204" pitchFamily="34" charset="0"/>
              <a:cs typeface="Calibri" panose="020F0502020204030204" pitchFamily="34" charset="0"/>
            </a:endParaRPr>
          </a:p>
          <a:p>
            <a:pPr marL="952500" indent="-342900">
              <a:lnSpc>
                <a:spcPct val="100000"/>
              </a:lnSpc>
              <a:buSzPts val="1200"/>
              <a:buFont typeface="Wingdings" panose="05000000000000000000" pitchFamily="2" charset="2"/>
              <a:buChar char="§"/>
            </a:pPr>
            <a:r>
              <a:rPr lang="en-US" sz="1400" dirty="0">
                <a:solidFill>
                  <a:srgbClr val="211F1F"/>
                </a:solidFill>
                <a:effectLst/>
                <a:latin typeface="Calibri" panose="020F0502020204030204" pitchFamily="34" charset="0"/>
                <a:ea typeface="Calibri" panose="020F0502020204030204" pitchFamily="34" charset="0"/>
                <a:cs typeface="Calibri" panose="020F0502020204030204" pitchFamily="34" charset="0"/>
              </a:rPr>
              <a:t>Suppose you’re </a:t>
            </a:r>
            <a:r>
              <a:rPr lang="en-US" sz="1400" b="1" dirty="0">
                <a:solidFill>
                  <a:srgbClr val="211F1F"/>
                </a:solidFill>
                <a:effectLst/>
                <a:latin typeface="Calibri" panose="020F0502020204030204" pitchFamily="34" charset="0"/>
                <a:ea typeface="Calibri" panose="020F0502020204030204" pitchFamily="34" charset="0"/>
                <a:cs typeface="Calibri" panose="020F0502020204030204" pitchFamily="34" charset="0"/>
              </a:rPr>
              <a:t>drawing a grid of 16 boxes</a:t>
            </a:r>
            <a:r>
              <a:rPr lang="en-US" sz="1400" dirty="0">
                <a:solidFill>
                  <a:srgbClr val="211F1F"/>
                </a:solidFill>
                <a:effectLst/>
                <a:latin typeface="Calibri" panose="020F0502020204030204" pitchFamily="34" charset="0"/>
                <a:ea typeface="Calibri" panose="020F0502020204030204" pitchFamily="34" charset="0"/>
                <a:cs typeface="Calibri" panose="020F0502020204030204" pitchFamily="34" charset="0"/>
              </a:rPr>
              <a:t>, and you can choose from 5 different algorithms to do so. If you use the first algorithm, it will take you O(log n) time to draw the grid. </a:t>
            </a:r>
            <a:r>
              <a:rPr lang="en-US" sz="1400" b="1" dirty="0">
                <a:solidFill>
                  <a:srgbClr val="211F1F"/>
                </a:solidFill>
                <a:effectLst/>
                <a:latin typeface="Calibri" panose="020F0502020204030204" pitchFamily="34" charset="0"/>
                <a:ea typeface="Calibri" panose="020F0502020204030204" pitchFamily="34" charset="0"/>
                <a:cs typeface="Calibri" panose="020F0502020204030204" pitchFamily="34" charset="0"/>
              </a:rPr>
              <a:t>You can do 10 operations per second. </a:t>
            </a:r>
          </a:p>
          <a:p>
            <a:pPr marL="609600" indent="0">
              <a:lnSpc>
                <a:spcPct val="100000"/>
              </a:lnSpc>
              <a:buSzPts val="1200"/>
              <a:buNone/>
            </a:pPr>
            <a:endParaRPr lang="en-US" sz="1400" dirty="0">
              <a:solidFill>
                <a:srgbClr val="211F1F"/>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59" name="Google Shape;159;p34"/>
          <p:cNvSpPr txBox="1">
            <a:spLocks noGrp="1"/>
          </p:cNvSpPr>
          <p:nvPr>
            <p:ph type="ctrTitle"/>
          </p:nvPr>
        </p:nvSpPr>
        <p:spPr>
          <a:xfrm>
            <a:off x="1964851" y="141768"/>
            <a:ext cx="5214300" cy="7797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Common Big O run times</a:t>
            </a:r>
          </a:p>
        </p:txBody>
      </p:sp>
      <p:pic>
        <p:nvPicPr>
          <p:cNvPr id="2" name="image35.png">
            <a:extLst>
              <a:ext uri="{FF2B5EF4-FFF2-40B4-BE49-F238E27FC236}">
                <a16:creationId xmlns:a16="http://schemas.microsoft.com/office/drawing/2014/main" id="{A44E1720-3C24-CCE1-C0CB-F1BAF43649F8}"/>
              </a:ext>
            </a:extLst>
          </p:cNvPr>
          <p:cNvPicPr>
            <a:picLocks noChangeAspect="1"/>
          </p:cNvPicPr>
          <p:nvPr/>
        </p:nvPicPr>
        <p:blipFill>
          <a:blip r:embed="rId3" cstate="print"/>
          <a:stretch>
            <a:fillRect/>
          </a:stretch>
        </p:blipFill>
        <p:spPr>
          <a:xfrm>
            <a:off x="1033935" y="3151556"/>
            <a:ext cx="4963795" cy="1590675"/>
          </a:xfrm>
          <a:prstGeom prst="rect">
            <a:avLst/>
          </a:prstGeom>
        </p:spPr>
      </p:pic>
    </p:spTree>
    <p:extLst>
      <p:ext uri="{BB962C8B-B14F-4D97-AF65-F5344CB8AC3E}">
        <p14:creationId xmlns:p14="http://schemas.microsoft.com/office/powerpoint/2010/main" val="203453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Memory</a:t>
            </a:r>
            <a:endParaRPr dirty="0"/>
          </a:p>
        </p:txBody>
      </p:sp>
      <p:sp>
        <p:nvSpPr>
          <p:cNvPr id="234" name="Google Shape;234;p39"/>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How memory works and how data be stored.</a:t>
            </a:r>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6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0" y="864781"/>
            <a:ext cx="7789850" cy="4278719"/>
          </a:xfrm>
          <a:prstGeom prst="rect">
            <a:avLst/>
          </a:prstGeom>
        </p:spPr>
        <p:txBody>
          <a:bodyPr spcFirstLastPara="1" wrap="square" lIns="91425" tIns="91425" rIns="91425" bIns="91425" anchor="t" anchorCtr="0">
            <a:noAutofit/>
          </a:bodyPr>
          <a:lstStyle/>
          <a:p>
            <a:pPr marL="914400" indent="-304800">
              <a:lnSpc>
                <a:spcPct val="100000"/>
              </a:lnSpc>
              <a:buSzPts val="1200"/>
              <a:buFont typeface="Quattrocento Sans"/>
              <a:buChar char="■"/>
            </a:pPr>
            <a:r>
              <a:rPr lang="en-US" sz="1400" dirty="0">
                <a:solidFill>
                  <a:srgbClr val="434343"/>
                </a:solidFill>
              </a:rPr>
              <a:t>Imagine you go to a show and need to check your things. A chest of drawers is available.</a:t>
            </a:r>
          </a:p>
          <a:p>
            <a:pPr marL="914400" indent="-304800">
              <a:lnSpc>
                <a:spcPct val="100000"/>
              </a:lnSpc>
              <a:buSzPts val="1200"/>
              <a:buFont typeface="Quattrocento Sans"/>
              <a:buChar char="■"/>
            </a:pPr>
            <a:endParaRPr lang="en-US" sz="1400" dirty="0">
              <a:solidFill>
                <a:srgbClr val="434343"/>
              </a:solidFill>
            </a:endParaRPr>
          </a:p>
          <a:p>
            <a:pPr marL="609600" indent="0">
              <a:lnSpc>
                <a:spcPct val="100000"/>
              </a:lnSpc>
              <a:buSzPts val="1200"/>
              <a:buNone/>
            </a:pPr>
            <a:endParaRPr lang="en-US" sz="1400" dirty="0">
              <a:solidFill>
                <a:srgbClr val="434343"/>
              </a:solidFill>
            </a:endParaRPr>
          </a:p>
          <a:p>
            <a:pPr marL="609600" indent="0">
              <a:lnSpc>
                <a:spcPct val="100000"/>
              </a:lnSpc>
              <a:buSzPts val="1200"/>
              <a:buNone/>
            </a:pPr>
            <a:endParaRPr lang="en-US" sz="1400" dirty="0">
              <a:solidFill>
                <a:srgbClr val="434343"/>
              </a:solidFill>
            </a:endParaRPr>
          </a:p>
          <a:p>
            <a:pPr marL="609600" indent="0">
              <a:lnSpc>
                <a:spcPct val="100000"/>
              </a:lnSpc>
              <a:buSzPts val="1200"/>
              <a:buNone/>
            </a:pPr>
            <a:endParaRPr lang="en-US" sz="1400" dirty="0">
              <a:solidFill>
                <a:srgbClr val="434343"/>
              </a:solidFill>
            </a:endParaRPr>
          </a:p>
          <a:p>
            <a:pPr marL="609600" indent="0">
              <a:lnSpc>
                <a:spcPct val="100000"/>
              </a:lnSpc>
              <a:buSzPts val="1200"/>
              <a:buNone/>
            </a:pPr>
            <a:endParaRPr lang="en-US" sz="1400" dirty="0">
              <a:solidFill>
                <a:srgbClr val="434343"/>
              </a:solidFill>
            </a:endParaRPr>
          </a:p>
          <a:p>
            <a:pPr marL="609600" indent="0">
              <a:lnSpc>
                <a:spcPct val="100000"/>
              </a:lnSpc>
              <a:buSzPts val="1200"/>
              <a:buNone/>
            </a:pPr>
            <a:endParaRPr lang="en-US" sz="1400" dirty="0">
              <a:solidFill>
                <a:srgbClr val="434343"/>
              </a:solidFill>
            </a:endParaRPr>
          </a:p>
          <a:p>
            <a:pPr marL="609600" indent="0">
              <a:lnSpc>
                <a:spcPct val="100000"/>
              </a:lnSpc>
              <a:buSzPts val="1200"/>
              <a:buNone/>
            </a:pPr>
            <a:endParaRPr lang="en-US" sz="1400" dirty="0">
              <a:solidFill>
                <a:srgbClr val="434343"/>
              </a:solidFill>
            </a:endParaRPr>
          </a:p>
          <a:p>
            <a:pPr marL="609600" indent="0">
              <a:lnSpc>
                <a:spcPct val="100000"/>
              </a:lnSpc>
              <a:buSzPts val="1200"/>
              <a:buNone/>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Each drawer can hold one element.</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You want to store two things, so you ask for two drawers.</a:t>
            </a:r>
          </a:p>
          <a:p>
            <a:pPr marL="609600" indent="0">
              <a:lnSpc>
                <a:spcPct val="100000"/>
              </a:lnSpc>
              <a:buSzPts val="1200"/>
              <a:buNone/>
            </a:pPr>
            <a:endParaRPr lang="en-US" sz="1400" dirty="0">
              <a:solidFill>
                <a:srgbClr val="434343"/>
              </a:solidFill>
            </a:endParaRPr>
          </a:p>
          <a:p>
            <a:pPr marL="609600" indent="0">
              <a:lnSpc>
                <a:spcPct val="100000"/>
              </a:lnSpc>
              <a:buSzPts val="1200"/>
              <a:buNone/>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Each time you want to store an item in memory,</a:t>
            </a:r>
          </a:p>
          <a:p>
            <a:pPr marL="609600" indent="0">
              <a:lnSpc>
                <a:spcPct val="100000"/>
              </a:lnSpc>
              <a:buSzPts val="1200"/>
              <a:buNone/>
            </a:pPr>
            <a:r>
              <a:rPr lang="en-US" sz="1400" dirty="0">
                <a:solidFill>
                  <a:srgbClr val="434343"/>
                </a:solidFill>
              </a:rPr>
              <a:t>	you ask the computer for some space, </a:t>
            </a:r>
          </a:p>
          <a:p>
            <a:pPr marL="609600" indent="0">
              <a:lnSpc>
                <a:spcPct val="100000"/>
              </a:lnSpc>
              <a:buSzPts val="1200"/>
              <a:buNone/>
            </a:pPr>
            <a:r>
              <a:rPr lang="en-US" sz="1400" dirty="0">
                <a:solidFill>
                  <a:srgbClr val="434343"/>
                </a:solidFill>
              </a:rPr>
              <a:t>	and it gives you an address where you can store your item. </a:t>
            </a:r>
          </a:p>
        </p:txBody>
      </p:sp>
      <p:sp>
        <p:nvSpPr>
          <p:cNvPr id="159" name="Google Shape;159;p34"/>
          <p:cNvSpPr txBox="1">
            <a:spLocks noGrp="1"/>
          </p:cNvSpPr>
          <p:nvPr>
            <p:ph type="ctrTitle"/>
          </p:nvPr>
        </p:nvSpPr>
        <p:spPr>
          <a:xfrm>
            <a:off x="1964851" y="156388"/>
            <a:ext cx="5214300" cy="88560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Memory</a:t>
            </a:r>
          </a:p>
        </p:txBody>
      </p:sp>
      <p:pic>
        <p:nvPicPr>
          <p:cNvPr id="3" name="image40.png">
            <a:extLst>
              <a:ext uri="{FF2B5EF4-FFF2-40B4-BE49-F238E27FC236}">
                <a16:creationId xmlns:a16="http://schemas.microsoft.com/office/drawing/2014/main" id="{9E80A073-DDB1-36A2-9785-282A9E657056}"/>
              </a:ext>
            </a:extLst>
          </p:cNvPr>
          <p:cNvPicPr>
            <a:picLocks noChangeAspect="1"/>
          </p:cNvPicPr>
          <p:nvPr/>
        </p:nvPicPr>
        <p:blipFill>
          <a:blip r:embed="rId3" cstate="print"/>
          <a:stretch>
            <a:fillRect/>
          </a:stretch>
        </p:blipFill>
        <p:spPr>
          <a:xfrm>
            <a:off x="1890297" y="1246225"/>
            <a:ext cx="1130834" cy="1325525"/>
          </a:xfrm>
          <a:prstGeom prst="rect">
            <a:avLst/>
          </a:prstGeom>
        </p:spPr>
      </p:pic>
      <p:pic>
        <p:nvPicPr>
          <p:cNvPr id="4" name="image41.png">
            <a:extLst>
              <a:ext uri="{FF2B5EF4-FFF2-40B4-BE49-F238E27FC236}">
                <a16:creationId xmlns:a16="http://schemas.microsoft.com/office/drawing/2014/main" id="{A352CC6E-9B5E-320E-C732-5A9193952768}"/>
              </a:ext>
            </a:extLst>
          </p:cNvPr>
          <p:cNvPicPr>
            <a:picLocks noChangeAspect="1"/>
          </p:cNvPicPr>
          <p:nvPr/>
        </p:nvPicPr>
        <p:blipFill>
          <a:blip r:embed="rId4" cstate="print"/>
          <a:stretch>
            <a:fillRect/>
          </a:stretch>
        </p:blipFill>
        <p:spPr>
          <a:xfrm>
            <a:off x="5600072" y="1771650"/>
            <a:ext cx="2921635" cy="1600200"/>
          </a:xfrm>
          <a:prstGeom prst="rect">
            <a:avLst/>
          </a:prstGeom>
        </p:spPr>
      </p:pic>
      <p:pic>
        <p:nvPicPr>
          <p:cNvPr id="5" name="image43.png">
            <a:extLst>
              <a:ext uri="{FF2B5EF4-FFF2-40B4-BE49-F238E27FC236}">
                <a16:creationId xmlns:a16="http://schemas.microsoft.com/office/drawing/2014/main" id="{4F0AAD11-3F87-C3F1-4F03-3F79FB5839FB}"/>
              </a:ext>
            </a:extLst>
          </p:cNvPr>
          <p:cNvPicPr>
            <a:picLocks noChangeAspect="1"/>
          </p:cNvPicPr>
          <p:nvPr/>
        </p:nvPicPr>
        <p:blipFill>
          <a:blip r:embed="rId5" cstate="print"/>
          <a:stretch>
            <a:fillRect/>
          </a:stretch>
        </p:blipFill>
        <p:spPr>
          <a:xfrm>
            <a:off x="5600072" y="3547508"/>
            <a:ext cx="2341245" cy="1600200"/>
          </a:xfrm>
          <a:prstGeom prst="rect">
            <a:avLst/>
          </a:prstGeom>
        </p:spPr>
      </p:pic>
    </p:spTree>
    <p:extLst>
      <p:ext uri="{BB962C8B-B14F-4D97-AF65-F5344CB8AC3E}">
        <p14:creationId xmlns:p14="http://schemas.microsoft.com/office/powerpoint/2010/main" val="181932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8">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8">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14" end="1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8">
                                            <p:txEl>
                                              <p:pRg st="15" end="1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8">
                                            <p:txEl>
                                              <p:pRg st="16" end="1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Array - Linked List</a:t>
            </a:r>
          </a:p>
        </p:txBody>
      </p:sp>
      <p:sp>
        <p:nvSpPr>
          <p:cNvPr id="234" name="Google Shape;234;p39"/>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Linked Lists VS  Arrays (read – write – delete )</a:t>
            </a:r>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05</a:t>
            </a:r>
            <a:endParaRPr dirty="0"/>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89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0" y="864781"/>
            <a:ext cx="7789850" cy="4278719"/>
          </a:xfrm>
          <a:prstGeom prst="rect">
            <a:avLst/>
          </a:prstGeom>
        </p:spPr>
        <p:txBody>
          <a:bodyPr spcFirstLastPara="1" wrap="square" lIns="91425" tIns="91425" rIns="91425" bIns="91425" anchor="t" anchorCtr="0">
            <a:noAutofit/>
          </a:bodyPr>
          <a:lstStyle/>
          <a:p>
            <a:pPr marL="895350" indent="-285750">
              <a:lnSpc>
                <a:spcPct val="100000"/>
              </a:lnSpc>
              <a:buSzPts val="1200"/>
              <a:buFont typeface="Wingdings" panose="05000000000000000000" pitchFamily="2" charset="2"/>
              <a:buChar char="Ø"/>
            </a:pPr>
            <a:r>
              <a:rPr lang="en-US" sz="1400" dirty="0"/>
              <a:t> Suppose you’re writing an app to manage your </a:t>
            </a:r>
            <a:r>
              <a:rPr lang="en-US" sz="1400" b="1" dirty="0" err="1"/>
              <a:t>todos</a:t>
            </a:r>
            <a:r>
              <a:rPr lang="en-US" sz="1400" dirty="0"/>
              <a:t>. You’ll want to store the </a:t>
            </a:r>
            <a:r>
              <a:rPr lang="en-US" sz="1400" dirty="0" err="1"/>
              <a:t>todos</a:t>
            </a:r>
            <a:r>
              <a:rPr lang="en-US" sz="1400" dirty="0"/>
              <a:t> as a list in       	 memory</a:t>
            </a:r>
          </a:p>
          <a:p>
            <a:pPr marL="609600" indent="0">
              <a:lnSpc>
                <a:spcPct val="100000"/>
              </a:lnSpc>
              <a:buSzPts val="1200"/>
              <a:buNone/>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Should you use an array, or a linked list? Let’s store the </a:t>
            </a:r>
            <a:r>
              <a:rPr lang="en-US" sz="1400" dirty="0" err="1">
                <a:solidFill>
                  <a:srgbClr val="434343"/>
                </a:solidFill>
              </a:rPr>
              <a:t>todos</a:t>
            </a:r>
            <a:r>
              <a:rPr lang="en-US" sz="1400" dirty="0">
                <a:solidFill>
                  <a:srgbClr val="434343"/>
                </a:solidFill>
              </a:rPr>
              <a:t> in an array first.</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609600" indent="0">
              <a:lnSpc>
                <a:spcPct val="100000"/>
              </a:lnSpc>
              <a:buSzPts val="1200"/>
              <a:buNone/>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It’s like going to a movie with your friends and finding a place to sit— but </a:t>
            </a:r>
            <a:r>
              <a:rPr lang="en-US" sz="1400" b="1" dirty="0">
                <a:solidFill>
                  <a:srgbClr val="434343"/>
                </a:solidFill>
                <a:latin typeface="Roboto" panose="02000000000000000000" pitchFamily="2" charset="0"/>
                <a:ea typeface="Roboto" panose="02000000000000000000" pitchFamily="2" charset="0"/>
              </a:rPr>
              <a:t>another friend joins</a:t>
            </a:r>
            <a:r>
              <a:rPr lang="en-US" sz="1400" dirty="0">
                <a:solidFill>
                  <a:srgbClr val="434343"/>
                </a:solidFill>
              </a:rPr>
              <a:t> you, and there’s no place for them. You have to move to a new spot where you all fit. In this case, you need to ask your computer for </a:t>
            </a:r>
            <a:r>
              <a:rPr lang="en-US" sz="1400" b="1" dirty="0">
                <a:solidFill>
                  <a:srgbClr val="434343"/>
                </a:solidFill>
                <a:latin typeface="Roboto" panose="02000000000000000000" pitchFamily="2" charset="0"/>
                <a:ea typeface="Roboto" panose="02000000000000000000" pitchFamily="2" charset="0"/>
              </a:rPr>
              <a:t>a different chunk of memory </a:t>
            </a:r>
            <a:r>
              <a:rPr lang="en-US" sz="1400" dirty="0">
                <a:solidFill>
                  <a:srgbClr val="434343"/>
                </a:solidFill>
              </a:rPr>
              <a:t>that can fit four tasks. Then you need to move all your tasks there.</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One easy fix is to </a:t>
            </a:r>
            <a:r>
              <a:rPr lang="en-US" sz="1400" b="1" dirty="0">
                <a:solidFill>
                  <a:srgbClr val="434343"/>
                </a:solidFill>
                <a:latin typeface="Roboto" panose="02000000000000000000" pitchFamily="2" charset="0"/>
                <a:ea typeface="Roboto" panose="02000000000000000000" pitchFamily="2" charset="0"/>
              </a:rPr>
              <a:t>“hold seats”, </a:t>
            </a:r>
            <a:r>
              <a:rPr lang="en-US" sz="1400" dirty="0">
                <a:solidFill>
                  <a:srgbClr val="434343"/>
                </a:solidFill>
              </a:rPr>
              <a:t>even if you have only 3 items in your task list, you can ask the computer for 10 slots, just in case. Then you can add 10 items to your task list without having to move. This is a good workaround </a:t>
            </a:r>
            <a:r>
              <a:rPr lang="en-US" sz="1400" b="1" dirty="0">
                <a:solidFill>
                  <a:srgbClr val="434343"/>
                </a:solidFill>
                <a:latin typeface="Roboto" panose="02000000000000000000" pitchFamily="2" charset="0"/>
                <a:ea typeface="Roboto" panose="02000000000000000000" pitchFamily="2" charset="0"/>
              </a:rPr>
              <a:t>but</a:t>
            </a:r>
            <a:r>
              <a:rPr lang="en-US" sz="1400" dirty="0">
                <a:solidFill>
                  <a:srgbClr val="434343"/>
                </a:solidFill>
              </a:rPr>
              <a:t>? </a:t>
            </a:r>
          </a:p>
        </p:txBody>
      </p:sp>
      <p:sp>
        <p:nvSpPr>
          <p:cNvPr id="159" name="Google Shape;159;p34"/>
          <p:cNvSpPr txBox="1">
            <a:spLocks noGrp="1"/>
          </p:cNvSpPr>
          <p:nvPr>
            <p:ph type="ctrTitle"/>
          </p:nvPr>
        </p:nvSpPr>
        <p:spPr>
          <a:xfrm>
            <a:off x="1964851" y="233916"/>
            <a:ext cx="5214300" cy="8080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Array</a:t>
            </a:r>
          </a:p>
        </p:txBody>
      </p:sp>
      <p:pic>
        <p:nvPicPr>
          <p:cNvPr id="3" name="image45.png">
            <a:extLst>
              <a:ext uri="{FF2B5EF4-FFF2-40B4-BE49-F238E27FC236}">
                <a16:creationId xmlns:a16="http://schemas.microsoft.com/office/drawing/2014/main" id="{AF69A32C-62B3-A4C3-D630-5B3A3D641C9E}"/>
              </a:ext>
            </a:extLst>
          </p:cNvPr>
          <p:cNvPicPr>
            <a:picLocks noChangeAspect="1"/>
          </p:cNvPicPr>
          <p:nvPr/>
        </p:nvPicPr>
        <p:blipFill>
          <a:blip r:embed="rId3" cstate="print"/>
          <a:stretch>
            <a:fillRect/>
          </a:stretch>
        </p:blipFill>
        <p:spPr>
          <a:xfrm>
            <a:off x="972479" y="2002674"/>
            <a:ext cx="1984744" cy="1213240"/>
          </a:xfrm>
          <a:prstGeom prst="rect">
            <a:avLst/>
          </a:prstGeom>
        </p:spPr>
      </p:pic>
      <p:pic>
        <p:nvPicPr>
          <p:cNvPr id="4" name="image46.png">
            <a:extLst>
              <a:ext uri="{FF2B5EF4-FFF2-40B4-BE49-F238E27FC236}">
                <a16:creationId xmlns:a16="http://schemas.microsoft.com/office/drawing/2014/main" id="{DE7748D1-F09E-2B54-D131-D6FA8578BE06}"/>
              </a:ext>
            </a:extLst>
          </p:cNvPr>
          <p:cNvPicPr>
            <a:picLocks noChangeAspect="1"/>
          </p:cNvPicPr>
          <p:nvPr/>
        </p:nvPicPr>
        <p:blipFill>
          <a:blip r:embed="rId4" cstate="print"/>
          <a:stretch>
            <a:fillRect/>
          </a:stretch>
        </p:blipFill>
        <p:spPr>
          <a:xfrm>
            <a:off x="3228548" y="2002674"/>
            <a:ext cx="2052289" cy="1212302"/>
          </a:xfrm>
          <a:prstGeom prst="rect">
            <a:avLst/>
          </a:prstGeom>
        </p:spPr>
      </p:pic>
    </p:spTree>
    <p:extLst>
      <p:ext uri="{BB962C8B-B14F-4D97-AF65-F5344CB8AC3E}">
        <p14:creationId xmlns:p14="http://schemas.microsoft.com/office/powerpoint/2010/main" val="111938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0" y="864781"/>
            <a:ext cx="7789850" cy="4278719"/>
          </a:xfrm>
          <a:prstGeom prst="rect">
            <a:avLst/>
          </a:prstGeom>
        </p:spPr>
        <p:txBody>
          <a:bodyPr spcFirstLastPara="1" wrap="square" lIns="91425" tIns="91425" rIns="91425" bIns="91425" anchor="t" anchorCtr="0">
            <a:noAutofit/>
          </a:bodyPr>
          <a:lstStyle/>
          <a:p>
            <a:pPr marL="895350" indent="-285750">
              <a:lnSpc>
                <a:spcPct val="100000"/>
              </a:lnSpc>
              <a:buSzPts val="1200"/>
              <a:buFont typeface="Wingdings" panose="05000000000000000000" pitchFamily="2" charset="2"/>
              <a:buChar char="Ø"/>
            </a:pPr>
            <a:r>
              <a:rPr lang="en-US" sz="1400" dirty="0"/>
              <a:t>With linked lists, your items can be </a:t>
            </a:r>
            <a:r>
              <a:rPr lang="en-US" sz="1400" b="1" dirty="0">
                <a:latin typeface="Roboto" panose="02000000000000000000" pitchFamily="2" charset="0"/>
                <a:ea typeface="Roboto" panose="02000000000000000000" pitchFamily="2" charset="0"/>
              </a:rPr>
              <a:t>anywhere</a:t>
            </a:r>
            <a:r>
              <a:rPr lang="en-US" sz="1400" dirty="0"/>
              <a:t> in memory.</a:t>
            </a:r>
          </a:p>
          <a:p>
            <a:pPr marL="609600" indent="0">
              <a:lnSpc>
                <a:spcPct val="100000"/>
              </a:lnSpc>
              <a:buSzPts val="1200"/>
              <a:buNone/>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Each item stores the address of the next item in the list. A bunch of random memory addresses are </a:t>
            </a:r>
            <a:r>
              <a:rPr lang="en-US" sz="1400" b="1" dirty="0">
                <a:solidFill>
                  <a:srgbClr val="434343"/>
                </a:solidFill>
                <a:latin typeface="Roboto" panose="02000000000000000000" pitchFamily="2" charset="0"/>
                <a:ea typeface="Roboto" panose="02000000000000000000" pitchFamily="2" charset="0"/>
              </a:rPr>
              <a:t>linked together</a:t>
            </a:r>
            <a:r>
              <a:rPr lang="en-US" sz="1400" dirty="0">
                <a:solidFill>
                  <a:srgbClr val="434343"/>
                </a:solidFill>
                <a:latin typeface="Roboto" panose="02000000000000000000" pitchFamily="2" charset="0"/>
                <a:ea typeface="Roboto" panose="02000000000000000000" pitchFamily="2" charset="0"/>
              </a:rPr>
              <a:t>.</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Let’s say you’re trying to find </a:t>
            </a:r>
            <a:r>
              <a:rPr lang="en-US" sz="1400" b="1" dirty="0">
                <a:solidFill>
                  <a:srgbClr val="434343"/>
                </a:solidFill>
                <a:latin typeface="Roboto" panose="02000000000000000000" pitchFamily="2" charset="0"/>
                <a:ea typeface="Roboto" panose="02000000000000000000" pitchFamily="2" charset="0"/>
              </a:rPr>
              <a:t>10,000</a:t>
            </a:r>
            <a:r>
              <a:rPr lang="en-US" sz="1400" dirty="0">
                <a:solidFill>
                  <a:srgbClr val="434343"/>
                </a:solidFill>
              </a:rPr>
              <a:t> slots for an array. Your memory has 10,000 slots, but it </a:t>
            </a:r>
            <a:r>
              <a:rPr lang="en-US" sz="1400" b="1" dirty="0">
                <a:solidFill>
                  <a:srgbClr val="434343"/>
                </a:solidFill>
                <a:latin typeface="Roboto" panose="02000000000000000000" pitchFamily="2" charset="0"/>
                <a:ea typeface="Roboto" panose="02000000000000000000" pitchFamily="2" charset="0"/>
              </a:rPr>
              <a:t>doesn’t have 10,000 slots together</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So .. If </a:t>
            </a:r>
            <a:r>
              <a:rPr lang="en-US" sz="1400" b="1" dirty="0">
                <a:solidFill>
                  <a:srgbClr val="434343"/>
                </a:solidFill>
                <a:latin typeface="Roboto" panose="02000000000000000000" pitchFamily="2" charset="0"/>
                <a:ea typeface="Roboto" panose="02000000000000000000" pitchFamily="2" charset="0"/>
              </a:rPr>
              <a:t>linked lists </a:t>
            </a:r>
            <a:r>
              <a:rPr lang="en-US" sz="1400" dirty="0">
                <a:solidFill>
                  <a:srgbClr val="434343"/>
                </a:solidFill>
              </a:rPr>
              <a:t>are so much </a:t>
            </a:r>
            <a:r>
              <a:rPr lang="en-US" sz="1400" b="1" dirty="0">
                <a:solidFill>
                  <a:srgbClr val="434343"/>
                </a:solidFill>
                <a:latin typeface="Roboto" panose="02000000000000000000" pitchFamily="2" charset="0"/>
                <a:ea typeface="Roboto" panose="02000000000000000000" pitchFamily="2" charset="0"/>
              </a:rPr>
              <a:t>better at inserts</a:t>
            </a:r>
            <a:r>
              <a:rPr lang="en-US" sz="1400" dirty="0">
                <a:solidFill>
                  <a:srgbClr val="434343"/>
                </a:solidFill>
              </a:rPr>
              <a:t>, what are arrays good for?</a:t>
            </a:r>
          </a:p>
        </p:txBody>
      </p:sp>
      <p:sp>
        <p:nvSpPr>
          <p:cNvPr id="159" name="Google Shape;159;p34"/>
          <p:cNvSpPr txBox="1">
            <a:spLocks noGrp="1"/>
          </p:cNvSpPr>
          <p:nvPr>
            <p:ph type="ctrTitle"/>
          </p:nvPr>
        </p:nvSpPr>
        <p:spPr>
          <a:xfrm>
            <a:off x="1964851" y="198474"/>
            <a:ext cx="5214300" cy="8435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Linked List</a:t>
            </a:r>
          </a:p>
        </p:txBody>
      </p:sp>
      <p:pic>
        <p:nvPicPr>
          <p:cNvPr id="5" name="image48.png">
            <a:extLst>
              <a:ext uri="{FF2B5EF4-FFF2-40B4-BE49-F238E27FC236}">
                <a16:creationId xmlns:a16="http://schemas.microsoft.com/office/drawing/2014/main" id="{4C678746-DFC9-9E32-0BB9-B86F0565D5C5}"/>
              </a:ext>
            </a:extLst>
          </p:cNvPr>
          <p:cNvPicPr>
            <a:picLocks noChangeAspect="1"/>
          </p:cNvPicPr>
          <p:nvPr/>
        </p:nvPicPr>
        <p:blipFill>
          <a:blip r:embed="rId3" cstate="print"/>
          <a:stretch>
            <a:fillRect/>
          </a:stretch>
        </p:blipFill>
        <p:spPr>
          <a:xfrm>
            <a:off x="1009789" y="1983855"/>
            <a:ext cx="2049145" cy="1412240"/>
          </a:xfrm>
          <a:prstGeom prst="rect">
            <a:avLst/>
          </a:prstGeom>
        </p:spPr>
      </p:pic>
    </p:spTree>
    <p:extLst>
      <p:ext uri="{BB962C8B-B14F-4D97-AF65-F5344CB8AC3E}">
        <p14:creationId xmlns:p14="http://schemas.microsoft.com/office/powerpoint/2010/main" val="401271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0" y="864781"/>
            <a:ext cx="7789850" cy="4278719"/>
          </a:xfrm>
          <a:prstGeom prst="rect">
            <a:avLst/>
          </a:prstGeom>
        </p:spPr>
        <p:txBody>
          <a:bodyPr spcFirstLastPara="1" wrap="square" lIns="91425" tIns="91425" rIns="91425" bIns="91425" anchor="t" anchorCtr="0">
            <a:noAutofit/>
          </a:bodyPr>
          <a:lstStyle/>
          <a:p>
            <a:pPr marL="914400" indent="-304800">
              <a:lnSpc>
                <a:spcPct val="100000"/>
              </a:lnSpc>
              <a:buSzPts val="1200"/>
              <a:buFont typeface="Quattrocento Sans"/>
              <a:buChar char="■"/>
            </a:pPr>
            <a:r>
              <a:rPr lang="en-US" sz="1400" dirty="0">
                <a:solidFill>
                  <a:srgbClr val="434343"/>
                </a:solidFill>
              </a:rPr>
              <a:t>Linked lists are great if you’re going to read all the items </a:t>
            </a:r>
            <a:r>
              <a:rPr lang="en-US" sz="1400" b="1" dirty="0">
                <a:solidFill>
                  <a:srgbClr val="434343"/>
                </a:solidFill>
                <a:latin typeface="Roboto" panose="02000000000000000000" pitchFamily="2" charset="0"/>
                <a:ea typeface="Roboto" panose="02000000000000000000" pitchFamily="2" charset="0"/>
              </a:rPr>
              <a:t>one at a time</a:t>
            </a:r>
            <a:r>
              <a:rPr lang="en-US" sz="1400" dirty="0">
                <a:solidFill>
                  <a:srgbClr val="434343"/>
                </a:solidFill>
              </a:rPr>
              <a:t>: you can read one item, follow the address to the next item, and so on. But if you’re going to keep </a:t>
            </a:r>
            <a:r>
              <a:rPr lang="en-US" sz="1400" b="1" dirty="0">
                <a:solidFill>
                  <a:srgbClr val="434343"/>
                </a:solidFill>
                <a:latin typeface="Roboto" panose="02000000000000000000" pitchFamily="2" charset="0"/>
                <a:ea typeface="Roboto" panose="02000000000000000000" pitchFamily="2" charset="0"/>
              </a:rPr>
              <a:t>jumping around, linked lists are terrible.</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With linked lists</a:t>
            </a:r>
            <a:r>
              <a:rPr lang="en-US" sz="1400" b="1" dirty="0">
                <a:solidFill>
                  <a:srgbClr val="434343"/>
                </a:solidFill>
                <a:latin typeface="Roboto" panose="02000000000000000000" pitchFamily="2" charset="0"/>
                <a:ea typeface="Roboto" panose="02000000000000000000" pitchFamily="2" charset="0"/>
              </a:rPr>
              <a:t>, you never have to move your items</a:t>
            </a:r>
            <a:r>
              <a:rPr lang="en-US" sz="1400" dirty="0">
                <a:solidFill>
                  <a:srgbClr val="434343"/>
                </a:solidFill>
              </a:rPr>
              <a:t>. You also avoid another problem. Let’s say you go to a popular movie with five of your friends. The six of you are trying to find a place to sit, but the theater is packed. There aren’t six seats together</a:t>
            </a:r>
          </a:p>
          <a:p>
            <a:pPr marL="609600" indent="0">
              <a:lnSpc>
                <a:spcPct val="100000"/>
              </a:lnSpc>
              <a:buSzPts val="1200"/>
              <a:buNone/>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Arrays are different. </a:t>
            </a:r>
            <a:r>
              <a:rPr lang="en-US" sz="1400" b="1" dirty="0">
                <a:solidFill>
                  <a:srgbClr val="434343"/>
                </a:solidFill>
                <a:latin typeface="Roboto" panose="02000000000000000000" pitchFamily="2" charset="0"/>
                <a:ea typeface="Roboto" panose="02000000000000000000" pitchFamily="2" charset="0"/>
              </a:rPr>
              <a:t>You know the address for every item in your array</a:t>
            </a:r>
            <a:r>
              <a:rPr lang="en-US" sz="1400" dirty="0">
                <a:solidFill>
                  <a:srgbClr val="434343"/>
                </a:solidFill>
              </a:rPr>
              <a:t>. For example, suppose your array contains five items, and you know it starts at address 00. What is the address of item #5?</a:t>
            </a:r>
          </a:p>
          <a:p>
            <a:pPr marL="914400" indent="-304800">
              <a:lnSpc>
                <a:spcPct val="100000"/>
              </a:lnSpc>
              <a:buSzPts val="1200"/>
              <a:buFont typeface="Quattrocento Sans"/>
              <a:buChar char="■"/>
            </a:pPr>
            <a:endParaRPr lang="en-US" sz="1400" dirty="0">
              <a:solidFill>
                <a:srgbClr val="434343"/>
              </a:solidFill>
            </a:endParaRPr>
          </a:p>
        </p:txBody>
      </p:sp>
      <p:sp>
        <p:nvSpPr>
          <p:cNvPr id="159" name="Google Shape;159;p34"/>
          <p:cNvSpPr txBox="1">
            <a:spLocks noGrp="1"/>
          </p:cNvSpPr>
          <p:nvPr>
            <p:ph type="ctrTitle"/>
          </p:nvPr>
        </p:nvSpPr>
        <p:spPr>
          <a:xfrm>
            <a:off x="1964851" y="198474"/>
            <a:ext cx="5214300" cy="8435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Linked List</a:t>
            </a:r>
          </a:p>
        </p:txBody>
      </p:sp>
      <p:pic>
        <p:nvPicPr>
          <p:cNvPr id="2" name="image50.png">
            <a:extLst>
              <a:ext uri="{FF2B5EF4-FFF2-40B4-BE49-F238E27FC236}">
                <a16:creationId xmlns:a16="http://schemas.microsoft.com/office/drawing/2014/main" id="{88F0F682-B08E-F899-A7C4-BC82B55783D4}"/>
              </a:ext>
            </a:extLst>
          </p:cNvPr>
          <p:cNvPicPr>
            <a:picLocks noChangeAspect="1"/>
          </p:cNvPicPr>
          <p:nvPr/>
        </p:nvPicPr>
        <p:blipFill>
          <a:blip r:embed="rId3" cstate="print"/>
          <a:stretch>
            <a:fillRect/>
          </a:stretch>
        </p:blipFill>
        <p:spPr>
          <a:xfrm>
            <a:off x="1014472" y="3724364"/>
            <a:ext cx="2507615" cy="1108710"/>
          </a:xfrm>
          <a:prstGeom prst="rect">
            <a:avLst/>
          </a:prstGeom>
        </p:spPr>
      </p:pic>
    </p:spTree>
    <p:extLst>
      <p:ext uri="{BB962C8B-B14F-4D97-AF65-F5344CB8AC3E}">
        <p14:creationId xmlns:p14="http://schemas.microsoft.com/office/powerpoint/2010/main" val="575402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TABLE OF CONTENTS</a:t>
            </a:r>
            <a:endParaRPr dirty="0"/>
          </a:p>
        </p:txBody>
      </p:sp>
      <p:sp>
        <p:nvSpPr>
          <p:cNvPr id="166" name="Google Shape;166;p35">
            <a:hlinkClick r:id="" action="ppaction://noaction"/>
          </p:cNvPr>
          <p:cNvSpPr txBox="1">
            <a:spLocks noGrp="1"/>
          </p:cNvSpPr>
          <p:nvPr>
            <p:ph type="title" idx="5"/>
          </p:nvPr>
        </p:nvSpPr>
        <p:spPr>
          <a:xfrm>
            <a:off x="2105406" y="25137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7" name="Google Shape;167;p35"/>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en-US" dirty="0"/>
              <a:t>Introduction</a:t>
            </a:r>
            <a:endParaRPr dirty="0"/>
          </a:p>
        </p:txBody>
      </p:sp>
      <p:sp>
        <p:nvSpPr>
          <p:cNvPr id="168" name="Google Shape;168;p35"/>
          <p:cNvSpPr txBox="1">
            <a:spLocks noGrp="1"/>
          </p:cNvSpPr>
          <p:nvPr>
            <p:ph type="subTitle" idx="1"/>
          </p:nvPr>
        </p:nvSpPr>
        <p:spPr>
          <a:xfrm>
            <a:off x="690446" y="761450"/>
            <a:ext cx="1674300" cy="42441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What we will learn ?</a:t>
            </a:r>
          </a:p>
        </p:txBody>
      </p:sp>
      <p:sp>
        <p:nvSpPr>
          <p:cNvPr id="169" name="Google Shape;169;p35">
            <a:hlinkClick r:id="rId3" action="ppaction://hlinksldjump"/>
          </p:cNvPr>
          <p:cNvSpPr txBox="1">
            <a:spLocks noGrp="1"/>
          </p:cNvSpPr>
          <p:nvPr>
            <p:ph type="title" idx="3"/>
          </p:nvPr>
        </p:nvSpPr>
        <p:spPr>
          <a:xfrm>
            <a:off x="2118448" y="57099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70" name="Google Shape;170;p35">
            <a:hlinkClick r:id="rId4" action="ppaction://hlinksldjump"/>
          </p:cNvPr>
          <p:cNvSpPr txBox="1">
            <a:spLocks noGrp="1"/>
          </p:cNvSpPr>
          <p:nvPr>
            <p:ph type="title" idx="4"/>
          </p:nvPr>
        </p:nvSpPr>
        <p:spPr>
          <a:xfrm>
            <a:off x="2105406" y="154235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171" name="Google Shape;171;p35">
            <a:hlinkClick r:id="" action="ppaction://noaction"/>
          </p:cNvPr>
          <p:cNvSpPr txBox="1">
            <a:spLocks noGrp="1"/>
          </p:cNvSpPr>
          <p:nvPr>
            <p:ph type="title" idx="6"/>
          </p:nvPr>
        </p:nvSpPr>
        <p:spPr>
          <a:xfrm>
            <a:off x="5922008" y="2119185"/>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72" name="Google Shape;172;p35">
            <a:hlinkClick r:id="" action="ppaction://noaction"/>
          </p:cNvPr>
          <p:cNvSpPr txBox="1">
            <a:spLocks noGrp="1"/>
          </p:cNvSpPr>
          <p:nvPr>
            <p:ph type="title" idx="7"/>
          </p:nvPr>
        </p:nvSpPr>
        <p:spPr>
          <a:xfrm>
            <a:off x="5922008" y="313888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73" name="Google Shape;173;p35">
            <a:hlinkClick r:id="" action="ppaction://noaction"/>
          </p:cNvPr>
          <p:cNvSpPr txBox="1">
            <a:spLocks noGrp="1"/>
          </p:cNvSpPr>
          <p:nvPr>
            <p:ph type="title" idx="8"/>
          </p:nvPr>
        </p:nvSpPr>
        <p:spPr>
          <a:xfrm>
            <a:off x="5922008" y="4158581"/>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174" name="Google Shape;174;p35"/>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Binary Search</a:t>
            </a:r>
            <a:endParaRPr dirty="0"/>
          </a:p>
        </p:txBody>
      </p:sp>
      <p:sp>
        <p:nvSpPr>
          <p:cNvPr id="175" name="Google Shape;175;p35"/>
          <p:cNvSpPr txBox="1">
            <a:spLocks noGrp="1"/>
          </p:cNvSpPr>
          <p:nvPr>
            <p:ph type="subTitle" idx="13"/>
          </p:nvPr>
        </p:nvSpPr>
        <p:spPr>
          <a:xfrm>
            <a:off x="539647" y="1579661"/>
            <a:ext cx="1825099"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pPr>
            <a:r>
              <a:rPr lang="en" dirty="0"/>
              <a:t>Better way to search. Binary vs linear seach.</a:t>
            </a:r>
            <a:endParaRPr dirty="0"/>
          </a:p>
        </p:txBody>
      </p:sp>
      <p:sp>
        <p:nvSpPr>
          <p:cNvPr id="176" name="Google Shape;176;p35"/>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Big O Notation</a:t>
            </a:r>
            <a:endParaRPr dirty="0"/>
          </a:p>
        </p:txBody>
      </p:sp>
      <p:sp>
        <p:nvSpPr>
          <p:cNvPr id="177" name="Google Shape;177;p35"/>
          <p:cNvSpPr txBox="1">
            <a:spLocks noGrp="1"/>
          </p:cNvSpPr>
          <p:nvPr>
            <p:ph type="subTitle" idx="15"/>
          </p:nvPr>
        </p:nvSpPr>
        <p:spPr>
          <a:xfrm>
            <a:off x="613756" y="2553140"/>
            <a:ext cx="175099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Algorithm running time and how to calculate it</a:t>
            </a:r>
          </a:p>
        </p:txBody>
      </p:sp>
      <p:sp>
        <p:nvSpPr>
          <p:cNvPr id="178" name="Google Shape;178;p35"/>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Memory</a:t>
            </a:r>
            <a:endParaRPr dirty="0"/>
          </a:p>
        </p:txBody>
      </p:sp>
      <p:sp>
        <p:nvSpPr>
          <p:cNvPr id="179" name="Google Shape;179;p35"/>
          <p:cNvSpPr txBox="1">
            <a:spLocks noGrp="1"/>
          </p:cNvSpPr>
          <p:nvPr>
            <p:ph type="subTitle" idx="17"/>
          </p:nvPr>
        </p:nvSpPr>
        <p:spPr>
          <a:xfrm>
            <a:off x="6811558" y="2186988"/>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memory works and how data be stored.</a:t>
            </a:r>
            <a:endParaRPr dirty="0"/>
          </a:p>
        </p:txBody>
      </p:sp>
      <p:sp>
        <p:nvSpPr>
          <p:cNvPr id="180" name="Google Shape;180;p35"/>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Array - Linked List</a:t>
            </a:r>
            <a:endParaRPr dirty="0"/>
          </a:p>
        </p:txBody>
      </p:sp>
      <p:sp>
        <p:nvSpPr>
          <p:cNvPr id="181" name="Google Shape;181;p35"/>
          <p:cNvSpPr txBox="1">
            <a:spLocks noGrp="1"/>
          </p:cNvSpPr>
          <p:nvPr>
            <p:ph type="subTitle" idx="19"/>
          </p:nvPr>
        </p:nvSpPr>
        <p:spPr>
          <a:xfrm>
            <a:off x="6811558" y="3210901"/>
            <a:ext cx="1674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Linked Lists VS  Arrays</a:t>
            </a:r>
          </a:p>
          <a:p>
            <a:pPr marL="0" lvl="0" indent="0" algn="l" rtl="0">
              <a:spcBef>
                <a:spcPts val="0"/>
              </a:spcBef>
              <a:spcAft>
                <a:spcPts val="0"/>
              </a:spcAft>
              <a:buClr>
                <a:schemeClr val="dk1"/>
              </a:buClr>
              <a:buSzPts val="1100"/>
              <a:buFont typeface="Arial"/>
              <a:buNone/>
            </a:pPr>
            <a:r>
              <a:rPr lang="en-US" dirty="0"/>
              <a:t>(read – write – delete )</a:t>
            </a:r>
            <a:endParaRPr dirty="0"/>
          </a:p>
          <a:p>
            <a:pPr marL="0" lvl="0" indent="0" algn="l" rtl="0">
              <a:spcBef>
                <a:spcPts val="0"/>
              </a:spcBef>
              <a:spcAft>
                <a:spcPts val="0"/>
              </a:spcAft>
              <a:buNone/>
            </a:pPr>
            <a:endParaRPr dirty="0"/>
          </a:p>
        </p:txBody>
      </p:sp>
      <p:sp>
        <p:nvSpPr>
          <p:cNvPr id="182" name="Google Shape;182;p35"/>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Recursion</a:t>
            </a:r>
            <a:endParaRPr dirty="0"/>
          </a:p>
        </p:txBody>
      </p:sp>
      <p:sp>
        <p:nvSpPr>
          <p:cNvPr id="183" name="Google Shape;183;p35"/>
          <p:cNvSpPr txBox="1">
            <a:spLocks noGrp="1"/>
          </p:cNvSpPr>
          <p:nvPr>
            <p:ph type="subTitle" idx="21"/>
          </p:nvPr>
        </p:nvSpPr>
        <p:spPr>
          <a:xfrm>
            <a:off x="6811558" y="4223157"/>
            <a:ext cx="1674300" cy="572400"/>
          </a:xfrm>
          <a:prstGeom prst="rect">
            <a:avLst/>
          </a:prstGeom>
        </p:spPr>
        <p:txBody>
          <a:bodyPr spcFirstLastPara="1" wrap="square" lIns="91425" tIns="91425" rIns="91425" bIns="91425" anchor="t" anchorCtr="0">
            <a:noAutofit/>
          </a:bodyPr>
          <a:lstStyle/>
          <a:p>
            <a:pPr marL="0" lvl="0" indent="0"/>
            <a:r>
              <a:rPr lang="en" dirty="0"/>
              <a:t>Base and recursive case.</a:t>
            </a:r>
          </a:p>
          <a:p>
            <a:pPr marL="0" lvl="0" indent="0"/>
            <a:r>
              <a:rPr lang="en" dirty="0"/>
              <a:t>The call stack.</a:t>
            </a:r>
          </a:p>
        </p:txBody>
      </p:sp>
      <p:cxnSp>
        <p:nvCxnSpPr>
          <p:cNvPr id="184" name="Google Shape;184;p35"/>
          <p:cNvCxnSpPr/>
          <p:nvPr/>
        </p:nvCxnSpPr>
        <p:spPr>
          <a:xfrm>
            <a:off x="3297225" y="0"/>
            <a:ext cx="0" cy="2393700"/>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p:nvPr/>
        </p:nvCxnSpPr>
        <p:spPr>
          <a:xfrm>
            <a:off x="5861950" y="3131400"/>
            <a:ext cx="0" cy="203010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Array vs L</a:t>
            </a:r>
            <a:r>
              <a:rPr lang="en-US" dirty="0" err="1"/>
              <a:t>i</a:t>
            </a:r>
            <a:r>
              <a:rPr lang="en" dirty="0"/>
              <a:t>nked List</a:t>
            </a:r>
            <a:endParaRPr dirty="0"/>
          </a:p>
        </p:txBody>
      </p:sp>
      <p:sp>
        <p:nvSpPr>
          <p:cNvPr id="425" name="Google Shape;425;p47"/>
          <p:cNvSpPr/>
          <p:nvPr/>
        </p:nvSpPr>
        <p:spPr>
          <a:xfrm>
            <a:off x="1559441" y="1359425"/>
            <a:ext cx="5968283" cy="2079845"/>
          </a:xfrm>
          <a:prstGeom prst="snip2DiagRect">
            <a:avLst>
              <a:gd name="adj1" fmla="val 18257"/>
              <a:gd name="adj2" fmla="val 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26" name="Google Shape;426;p47"/>
          <p:cNvGraphicFramePr/>
          <p:nvPr>
            <p:extLst>
              <p:ext uri="{D42A27DB-BD31-4B8C-83A1-F6EECF244321}">
                <p14:modId xmlns:p14="http://schemas.microsoft.com/office/powerpoint/2010/main" val="2556678679"/>
              </p:ext>
            </p:extLst>
          </p:nvPr>
        </p:nvGraphicFramePr>
        <p:xfrm>
          <a:off x="1618875" y="1343925"/>
          <a:ext cx="5906250" cy="2095350"/>
        </p:xfrm>
        <a:graphic>
          <a:graphicData uri="http://schemas.openxmlformats.org/drawingml/2006/table">
            <a:tbl>
              <a:tblPr>
                <a:noFill/>
                <a:tableStyleId>{7FAFE207-4D5D-4FE0-80CE-362B93E85861}</a:tableStyleId>
              </a:tblPr>
              <a:tblGrid>
                <a:gridCol w="1181250">
                  <a:extLst>
                    <a:ext uri="{9D8B030D-6E8A-4147-A177-3AD203B41FA5}">
                      <a16:colId xmlns:a16="http://schemas.microsoft.com/office/drawing/2014/main" val="20000"/>
                    </a:ext>
                  </a:extLst>
                </a:gridCol>
                <a:gridCol w="1181250">
                  <a:extLst>
                    <a:ext uri="{9D8B030D-6E8A-4147-A177-3AD203B41FA5}">
                      <a16:colId xmlns:a16="http://schemas.microsoft.com/office/drawing/2014/main" val="20001"/>
                    </a:ext>
                  </a:extLst>
                </a:gridCol>
                <a:gridCol w="1181250">
                  <a:extLst>
                    <a:ext uri="{9D8B030D-6E8A-4147-A177-3AD203B41FA5}">
                      <a16:colId xmlns:a16="http://schemas.microsoft.com/office/drawing/2014/main" val="20002"/>
                    </a:ext>
                  </a:extLst>
                </a:gridCol>
                <a:gridCol w="1181250">
                  <a:extLst>
                    <a:ext uri="{9D8B030D-6E8A-4147-A177-3AD203B41FA5}">
                      <a16:colId xmlns:a16="http://schemas.microsoft.com/office/drawing/2014/main" val="20003"/>
                    </a:ext>
                  </a:extLst>
                </a:gridCol>
                <a:gridCol w="1181250">
                  <a:extLst>
                    <a:ext uri="{9D8B030D-6E8A-4147-A177-3AD203B41FA5}">
                      <a16:colId xmlns:a16="http://schemas.microsoft.com/office/drawing/2014/main" val="20004"/>
                    </a:ext>
                  </a:extLst>
                </a:gridCol>
              </a:tblGrid>
              <a:tr h="698450">
                <a:tc>
                  <a:txBody>
                    <a:bodyPr/>
                    <a:lstStyle/>
                    <a:p>
                      <a:pPr marL="0" lvl="0" indent="0" algn="ctr" rtl="0">
                        <a:spcBef>
                          <a:spcPts val="0"/>
                        </a:spcBef>
                        <a:spcAft>
                          <a:spcPts val="0"/>
                        </a:spcAft>
                        <a:buNone/>
                      </a:pPr>
                      <a:endParaRPr b="1" dirty="0">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rgbClr val="FFFFFF"/>
                          </a:solidFill>
                          <a:latin typeface="Exo 2"/>
                          <a:ea typeface="Exo 2"/>
                          <a:cs typeface="Exo 2"/>
                          <a:sym typeface="Exo 2"/>
                        </a:rPr>
                        <a:t>Random Access</a:t>
                      </a:r>
                      <a:endParaRPr b="1" dirty="0">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b="1" dirty="0">
                          <a:solidFill>
                            <a:srgbClr val="FFFFFF"/>
                          </a:solidFill>
                          <a:latin typeface="Exo 2"/>
                          <a:ea typeface="Exo 2"/>
                          <a:cs typeface="Exo 2"/>
                          <a:sym typeface="Exo 2"/>
                        </a:rPr>
                        <a:t>Sequential</a:t>
                      </a:r>
                    </a:p>
                    <a:p>
                      <a:pPr marL="0" lvl="0" indent="0" algn="ctr" rtl="0">
                        <a:spcBef>
                          <a:spcPts val="0"/>
                        </a:spcBef>
                        <a:spcAft>
                          <a:spcPts val="0"/>
                        </a:spcAft>
                        <a:buNone/>
                      </a:pPr>
                      <a:r>
                        <a:rPr lang="en-US" b="1" dirty="0">
                          <a:solidFill>
                            <a:srgbClr val="FFFFFF"/>
                          </a:solidFill>
                          <a:latin typeface="Exo 2"/>
                          <a:ea typeface="Exo 2"/>
                          <a:cs typeface="Exo 2"/>
                          <a:sym typeface="Exo 2"/>
                        </a:rPr>
                        <a:t>Access</a:t>
                      </a:r>
                      <a:endParaRPr b="1" dirty="0">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rgbClr val="FFFFFF"/>
                          </a:solidFill>
                          <a:latin typeface="Exo 2"/>
                          <a:ea typeface="Exo 2"/>
                          <a:cs typeface="Exo 2"/>
                          <a:sym typeface="Exo 2"/>
                        </a:rPr>
                        <a:t>Insertion</a:t>
                      </a:r>
                      <a:endParaRPr b="1" dirty="0">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b="1" dirty="0">
                          <a:solidFill>
                            <a:srgbClr val="FFFFFF"/>
                          </a:solidFill>
                          <a:latin typeface="Exo 2"/>
                          <a:ea typeface="Exo 2"/>
                          <a:cs typeface="Exo 2"/>
                          <a:sym typeface="Exo 2"/>
                        </a:rPr>
                        <a:t>Deletion</a:t>
                      </a:r>
                      <a:endParaRPr b="1" dirty="0">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98450">
                <a:tc>
                  <a:txBody>
                    <a:bodyPr/>
                    <a:lstStyle/>
                    <a:p>
                      <a:pPr marL="0" lvl="0" indent="0" algn="ctr" rtl="0">
                        <a:spcBef>
                          <a:spcPts val="0"/>
                        </a:spcBef>
                        <a:spcAft>
                          <a:spcPts val="0"/>
                        </a:spcAft>
                        <a:buNone/>
                      </a:pPr>
                      <a:r>
                        <a:rPr lang="en" sz="1400" b="1" dirty="0">
                          <a:solidFill>
                            <a:srgbClr val="FFFFFF"/>
                          </a:solidFill>
                          <a:latin typeface="Exo 2"/>
                          <a:ea typeface="Exo 2"/>
                          <a:cs typeface="Exo 2"/>
                          <a:sym typeface="Exo 2"/>
                        </a:rPr>
                        <a:t>Array</a:t>
                      </a:r>
                      <a:endParaRPr sz="1100" b="1" dirty="0">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a:solidFill>
                            <a:srgbClr val="FFFFFF"/>
                          </a:solidFill>
                          <a:latin typeface="Roboto Condensed Light"/>
                          <a:ea typeface="Roboto Condensed Light"/>
                          <a:cs typeface="Roboto Condensed Light"/>
                          <a:sym typeface="Roboto Condensed Light"/>
                        </a:rPr>
                        <a:t>O ( 1 )</a:t>
                      </a:r>
                      <a:endParaRPr lang="en-US" sz="1400" b="1" dirty="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a:solidFill>
                            <a:srgbClr val="FFFFFF"/>
                          </a:solidFill>
                          <a:latin typeface="Roboto Condensed Light"/>
                          <a:ea typeface="Roboto Condensed Light"/>
                          <a:cs typeface="Roboto Condensed Light"/>
                          <a:sym typeface="Roboto Condensed Light"/>
                        </a:rPr>
                        <a:t>O ( 1 )</a:t>
                      </a:r>
                      <a:endParaRPr sz="1400" b="1" dirty="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b="1" dirty="0">
                          <a:solidFill>
                            <a:srgbClr val="FFFFFF"/>
                          </a:solidFill>
                          <a:latin typeface="Roboto Condensed Light"/>
                          <a:ea typeface="Roboto Condensed Light"/>
                          <a:cs typeface="Roboto Condensed Light"/>
                          <a:sym typeface="Roboto Condensed Light"/>
                        </a:rPr>
                        <a:t>O</a:t>
                      </a:r>
                      <a:r>
                        <a:rPr lang="en" sz="1400" b="1" dirty="0">
                          <a:solidFill>
                            <a:srgbClr val="FFFFFF"/>
                          </a:solidFill>
                          <a:latin typeface="Roboto Condensed Light"/>
                          <a:ea typeface="Roboto Condensed Light"/>
                          <a:cs typeface="Roboto Condensed Light"/>
                          <a:sym typeface="Roboto Condensed Light"/>
                        </a:rPr>
                        <a:t> ( n )</a:t>
                      </a:r>
                      <a:endParaRPr sz="1400" b="1" dirty="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b="1" dirty="0">
                          <a:solidFill>
                            <a:srgbClr val="FFFFFF"/>
                          </a:solidFill>
                          <a:latin typeface="Roboto Condensed Light"/>
                          <a:ea typeface="Roboto Condensed Light"/>
                          <a:cs typeface="Roboto Condensed Light"/>
                          <a:sym typeface="Roboto Condensed Light"/>
                        </a:rPr>
                        <a:t>O ( n )</a:t>
                      </a:r>
                      <a:endParaRPr sz="1400" b="1" dirty="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8450">
                <a:tc>
                  <a:txBody>
                    <a:bodyPr/>
                    <a:lstStyle/>
                    <a:p>
                      <a:pPr marL="0" lvl="0" indent="0" algn="ctr" rtl="0">
                        <a:spcBef>
                          <a:spcPts val="0"/>
                        </a:spcBef>
                        <a:spcAft>
                          <a:spcPts val="0"/>
                        </a:spcAft>
                        <a:buNone/>
                      </a:pPr>
                      <a:r>
                        <a:rPr lang="en" sz="1400" b="1" dirty="0">
                          <a:solidFill>
                            <a:srgbClr val="FFFFFF"/>
                          </a:solidFill>
                          <a:latin typeface="Exo 2"/>
                          <a:ea typeface="Exo 2"/>
                          <a:cs typeface="Exo 2"/>
                          <a:sym typeface="Exo 2"/>
                        </a:rPr>
                        <a:t>Linked List</a:t>
                      </a:r>
                      <a:endParaRPr sz="1400" b="1" dirty="0">
                        <a:solidFill>
                          <a:srgbClr val="FFFFFF"/>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a:solidFill>
                            <a:srgbClr val="FFFFFF"/>
                          </a:solidFill>
                          <a:latin typeface="Roboto Condensed Light"/>
                          <a:ea typeface="Roboto Condensed Light"/>
                          <a:cs typeface="Roboto Condensed Light"/>
                          <a:sym typeface="Roboto Condensed Light"/>
                        </a:rPr>
                        <a:t>O ( n )</a:t>
                      </a:r>
                      <a:endParaRPr sz="1400" b="1" dirty="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a:solidFill>
                            <a:srgbClr val="FFFFFF"/>
                          </a:solidFill>
                          <a:latin typeface="Roboto Condensed Light"/>
                          <a:ea typeface="Roboto Condensed Light"/>
                          <a:cs typeface="Roboto Condensed Light"/>
                          <a:sym typeface="Roboto Condensed Light"/>
                        </a:rPr>
                        <a:t>O ( 1 )</a:t>
                      </a:r>
                      <a:endParaRPr sz="1400" b="1" dirty="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400" b="1" dirty="0">
                          <a:solidFill>
                            <a:srgbClr val="FFFFFF"/>
                          </a:solidFill>
                          <a:latin typeface="Roboto Condensed Light"/>
                          <a:ea typeface="Roboto Condensed Light"/>
                          <a:cs typeface="Roboto Condensed Light"/>
                          <a:sym typeface="Roboto Condensed Light"/>
                        </a:rPr>
                        <a:t>O ( 1 )</a:t>
                      </a:r>
                      <a:endParaRPr sz="1400" b="1" dirty="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400" b="1" dirty="0">
                          <a:solidFill>
                            <a:srgbClr val="FFFFFF"/>
                          </a:solidFill>
                          <a:latin typeface="Roboto Condensed Light"/>
                          <a:ea typeface="Roboto Condensed Light"/>
                          <a:cs typeface="Roboto Condensed Light"/>
                          <a:sym typeface="Roboto Condensed Light"/>
                        </a:rPr>
                        <a:t>O </a:t>
                      </a:r>
                      <a:r>
                        <a:rPr lang="en-US" sz="1400" b="1">
                          <a:solidFill>
                            <a:srgbClr val="FFFFFF"/>
                          </a:solidFill>
                          <a:latin typeface="Roboto Condensed Light"/>
                          <a:ea typeface="Roboto Condensed Light"/>
                          <a:cs typeface="Roboto Condensed Light"/>
                          <a:sym typeface="Roboto Condensed Light"/>
                        </a:rPr>
                        <a:t>( 1 </a:t>
                      </a:r>
                      <a:r>
                        <a:rPr lang="en-US" sz="1400" b="1" dirty="0">
                          <a:solidFill>
                            <a:srgbClr val="FFFFFF"/>
                          </a:solidFill>
                          <a:latin typeface="Roboto Condensed Light"/>
                          <a:ea typeface="Roboto Condensed Light"/>
                          <a:cs typeface="Roboto Condensed Light"/>
                          <a:sym typeface="Roboto Condensed Light"/>
                        </a:rPr>
                        <a:t>) </a:t>
                      </a:r>
                      <a:endParaRPr sz="1400" b="1" dirty="0">
                        <a:solidFill>
                          <a:srgbClr val="FFFFFF"/>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cxnSp>
        <p:nvCxnSpPr>
          <p:cNvPr id="429" name="Google Shape;429;p47"/>
          <p:cNvCxnSpPr>
            <a:cxnSpLocks/>
          </p:cNvCxnSpPr>
          <p:nvPr/>
        </p:nvCxnSpPr>
        <p:spPr>
          <a:xfrm>
            <a:off x="1508225" y="2740825"/>
            <a:ext cx="6016900" cy="0"/>
          </a:xfrm>
          <a:prstGeom prst="straightConnector1">
            <a:avLst/>
          </a:prstGeom>
          <a:noFill/>
          <a:ln w="9525" cap="flat" cmpd="sng">
            <a:solidFill>
              <a:srgbClr val="FFFFFF"/>
            </a:solidFill>
            <a:prstDash val="solid"/>
            <a:round/>
            <a:headEnd type="none" w="med" len="med"/>
            <a:tailEnd type="none" w="med" len="med"/>
          </a:ln>
        </p:spPr>
      </p:cxnSp>
      <p:cxnSp>
        <p:nvCxnSpPr>
          <p:cNvPr id="430" name="Google Shape;430;p47"/>
          <p:cNvCxnSpPr/>
          <p:nvPr/>
        </p:nvCxnSpPr>
        <p:spPr>
          <a:xfrm>
            <a:off x="1508225" y="3439275"/>
            <a:ext cx="5769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Recursion</a:t>
            </a:r>
          </a:p>
        </p:txBody>
      </p:sp>
      <p:sp>
        <p:nvSpPr>
          <p:cNvPr id="234" name="Google Shape;234;p39"/>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lvl="0" indent="0"/>
            <a:r>
              <a:rPr lang="en" dirty="0"/>
              <a:t>Base and recursive case -The call stack.</a:t>
            </a:r>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06</a:t>
            </a:r>
            <a:endParaRPr dirty="0"/>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0762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0" y="864781"/>
            <a:ext cx="7789850" cy="4278719"/>
          </a:xfrm>
          <a:prstGeom prst="rect">
            <a:avLst/>
          </a:prstGeom>
        </p:spPr>
        <p:txBody>
          <a:bodyPr spcFirstLastPara="1" wrap="square" lIns="91425" tIns="91425" rIns="91425" bIns="91425" anchor="t" anchorCtr="0">
            <a:noAutofit/>
          </a:bodyPr>
          <a:lstStyle/>
          <a:p>
            <a:pPr marL="914400" indent="-304800">
              <a:lnSpc>
                <a:spcPct val="100000"/>
              </a:lnSpc>
              <a:buSzPts val="1200"/>
              <a:buFont typeface="Quattrocento Sans"/>
              <a:buChar char="■"/>
            </a:pPr>
            <a:r>
              <a:rPr lang="en-US" sz="1400" dirty="0">
                <a:solidFill>
                  <a:srgbClr val="434343"/>
                </a:solidFill>
              </a:rPr>
              <a:t>Suppose you’re digging through your grandma’s attic and come across a mysterious locked suitcase.</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Grandma tells you that the key for the suitcase is probably in </a:t>
            </a:r>
            <a:r>
              <a:rPr lang="en-US" sz="1400" b="1" dirty="0">
                <a:solidFill>
                  <a:srgbClr val="434343"/>
                </a:solidFill>
                <a:latin typeface="Roboto" panose="02000000000000000000" pitchFamily="2" charset="0"/>
                <a:ea typeface="Roboto" panose="02000000000000000000" pitchFamily="2" charset="0"/>
              </a:rPr>
              <a:t>this other box</a:t>
            </a:r>
            <a:r>
              <a:rPr lang="en-US" sz="1400" dirty="0">
                <a:solidFill>
                  <a:srgbClr val="434343"/>
                </a:solidFill>
              </a:rPr>
              <a:t>.</a:t>
            </a:r>
          </a:p>
          <a:p>
            <a:pPr marL="609600" indent="0">
              <a:lnSpc>
                <a:spcPct val="100000"/>
              </a:lnSpc>
              <a:buSzPts val="1200"/>
              <a:buNone/>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This box contains </a:t>
            </a:r>
            <a:r>
              <a:rPr lang="en-US" sz="1400" b="1" dirty="0">
                <a:solidFill>
                  <a:srgbClr val="434343"/>
                </a:solidFill>
                <a:latin typeface="Roboto" panose="02000000000000000000" pitchFamily="2" charset="0"/>
                <a:ea typeface="Roboto" panose="02000000000000000000" pitchFamily="2" charset="0"/>
              </a:rPr>
              <a:t>more boxes</a:t>
            </a:r>
            <a:r>
              <a:rPr lang="en-US" sz="1400" dirty="0">
                <a:solidFill>
                  <a:srgbClr val="434343"/>
                </a:solidFill>
              </a:rPr>
              <a:t>, </a:t>
            </a:r>
            <a:r>
              <a:rPr lang="en-US" sz="1400" b="1" dirty="0">
                <a:solidFill>
                  <a:srgbClr val="434343"/>
                </a:solidFill>
                <a:latin typeface="Roboto" panose="02000000000000000000" pitchFamily="2" charset="0"/>
                <a:ea typeface="Roboto" panose="02000000000000000000" pitchFamily="2" charset="0"/>
              </a:rPr>
              <a:t>with more boxes inside those boxes</a:t>
            </a:r>
            <a:r>
              <a:rPr lang="en-US" sz="1400" dirty="0">
                <a:solidFill>
                  <a:srgbClr val="434343"/>
                </a:solidFill>
              </a:rPr>
              <a:t>.</a:t>
            </a:r>
          </a:p>
          <a:p>
            <a:pPr marL="609600" indent="0">
              <a:lnSpc>
                <a:spcPct val="100000"/>
              </a:lnSpc>
              <a:buSzPts val="1200"/>
              <a:buNone/>
            </a:pPr>
            <a:r>
              <a:rPr lang="en-US" sz="1400" dirty="0">
                <a:solidFill>
                  <a:srgbClr val="434343"/>
                </a:solidFill>
              </a:rPr>
              <a:t>	The key is in a box somewhere. </a:t>
            </a:r>
          </a:p>
        </p:txBody>
      </p:sp>
      <p:sp>
        <p:nvSpPr>
          <p:cNvPr id="159" name="Google Shape;159;p34"/>
          <p:cNvSpPr txBox="1">
            <a:spLocks noGrp="1"/>
          </p:cNvSpPr>
          <p:nvPr>
            <p:ph type="ctrTitle"/>
          </p:nvPr>
        </p:nvSpPr>
        <p:spPr>
          <a:xfrm>
            <a:off x="1964851" y="198474"/>
            <a:ext cx="5214300" cy="8435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Example</a:t>
            </a:r>
          </a:p>
        </p:txBody>
      </p:sp>
      <p:pic>
        <p:nvPicPr>
          <p:cNvPr id="11" name="image70.png">
            <a:extLst>
              <a:ext uri="{FF2B5EF4-FFF2-40B4-BE49-F238E27FC236}">
                <a16:creationId xmlns:a16="http://schemas.microsoft.com/office/drawing/2014/main" id="{EFC47F62-2C4C-C517-36BD-FB9B744A04EA}"/>
              </a:ext>
            </a:extLst>
          </p:cNvPr>
          <p:cNvPicPr>
            <a:picLocks noChangeAspect="1"/>
          </p:cNvPicPr>
          <p:nvPr/>
        </p:nvPicPr>
        <p:blipFill>
          <a:blip r:embed="rId3" cstate="print"/>
          <a:stretch>
            <a:fillRect/>
          </a:stretch>
        </p:blipFill>
        <p:spPr>
          <a:xfrm>
            <a:off x="1029956" y="2034917"/>
            <a:ext cx="3354921" cy="1256303"/>
          </a:xfrm>
          <a:prstGeom prst="rect">
            <a:avLst/>
          </a:prstGeom>
        </p:spPr>
      </p:pic>
    </p:spTree>
    <p:extLst>
      <p:ext uri="{BB962C8B-B14F-4D97-AF65-F5344CB8AC3E}">
        <p14:creationId xmlns:p14="http://schemas.microsoft.com/office/powerpoint/2010/main" val="194653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11" end="1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0" y="864781"/>
            <a:ext cx="7789850" cy="4278719"/>
          </a:xfrm>
          <a:prstGeom prst="rect">
            <a:avLst/>
          </a:prstGeom>
        </p:spPr>
        <p:txBody>
          <a:bodyPr spcFirstLastPara="1" wrap="square" lIns="91425" tIns="91425" rIns="91425" bIns="91425" anchor="t" anchorCtr="0">
            <a:noAutofit/>
          </a:bodyPr>
          <a:lstStyle/>
          <a:p>
            <a:pPr marL="914400" indent="-304800">
              <a:lnSpc>
                <a:spcPct val="100000"/>
              </a:lnSpc>
              <a:buSzPts val="1200"/>
              <a:buFont typeface="Quattrocento Sans"/>
              <a:buChar char="■"/>
            </a:pPr>
            <a:r>
              <a:rPr lang="en-US" sz="1400" dirty="0">
                <a:solidFill>
                  <a:srgbClr val="434343"/>
                </a:solidFill>
              </a:rPr>
              <a:t>There’s no performance benefit to using recursion; in fact</a:t>
            </a:r>
            <a:r>
              <a:rPr lang="en-US" sz="1400" b="1" dirty="0">
                <a:solidFill>
                  <a:srgbClr val="434343"/>
                </a:solidFill>
                <a:latin typeface="Roboto" panose="02000000000000000000" pitchFamily="2" charset="0"/>
                <a:ea typeface="Roboto" panose="02000000000000000000" pitchFamily="2" charset="0"/>
              </a:rPr>
              <a:t>, loops are sometimes better for performance. </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r>
              <a:rPr lang="en-US" sz="1400" b="1" dirty="0">
                <a:solidFill>
                  <a:srgbClr val="434343"/>
                </a:solidFill>
                <a:latin typeface="Roboto" panose="02000000000000000000" pitchFamily="2" charset="0"/>
                <a:ea typeface="Roboto" panose="02000000000000000000" pitchFamily="2" charset="0"/>
              </a:rPr>
              <a:t>Quote</a:t>
            </a:r>
            <a:r>
              <a:rPr lang="en-US" sz="1400" dirty="0">
                <a:solidFill>
                  <a:srgbClr val="434343"/>
                </a:solidFill>
              </a:rPr>
              <a:t> by Leigh Caldwell on Stack Overflow: </a:t>
            </a:r>
            <a:r>
              <a:rPr lang="en-US" sz="1400" b="1" dirty="0">
                <a:solidFill>
                  <a:srgbClr val="434343"/>
                </a:solidFill>
                <a:latin typeface="Roboto" panose="02000000000000000000" pitchFamily="2" charset="0"/>
                <a:ea typeface="Roboto" panose="02000000000000000000" pitchFamily="2" charset="0"/>
              </a:rPr>
              <a:t>“Loops may achieve a performance gain for your program. Recursion may achieve a performance gain for your programmer. Choose which is more important in your situation!”</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p:txBody>
      </p:sp>
      <p:sp>
        <p:nvSpPr>
          <p:cNvPr id="159" name="Google Shape;159;p34"/>
          <p:cNvSpPr txBox="1">
            <a:spLocks noGrp="1"/>
          </p:cNvSpPr>
          <p:nvPr>
            <p:ph type="ctrTitle"/>
          </p:nvPr>
        </p:nvSpPr>
        <p:spPr>
          <a:xfrm>
            <a:off x="1964851" y="198474"/>
            <a:ext cx="5214300" cy="8435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Performance</a:t>
            </a:r>
          </a:p>
        </p:txBody>
      </p:sp>
      <p:pic>
        <p:nvPicPr>
          <p:cNvPr id="2" name="image71.png">
            <a:extLst>
              <a:ext uri="{FF2B5EF4-FFF2-40B4-BE49-F238E27FC236}">
                <a16:creationId xmlns:a16="http://schemas.microsoft.com/office/drawing/2014/main" id="{E98480BC-789C-356D-02BA-A49AD0CEFD12}"/>
              </a:ext>
            </a:extLst>
          </p:cNvPr>
          <p:cNvPicPr>
            <a:picLocks noChangeAspect="1"/>
          </p:cNvPicPr>
          <p:nvPr/>
        </p:nvPicPr>
        <p:blipFill>
          <a:blip r:embed="rId3" cstate="print"/>
          <a:stretch>
            <a:fillRect/>
          </a:stretch>
        </p:blipFill>
        <p:spPr>
          <a:xfrm>
            <a:off x="5221919" y="2373276"/>
            <a:ext cx="2227960" cy="2571750"/>
          </a:xfrm>
          <a:prstGeom prst="rect">
            <a:avLst/>
          </a:prstGeom>
        </p:spPr>
      </p:pic>
      <p:pic>
        <p:nvPicPr>
          <p:cNvPr id="4" name="image72.png">
            <a:extLst>
              <a:ext uri="{FF2B5EF4-FFF2-40B4-BE49-F238E27FC236}">
                <a16:creationId xmlns:a16="http://schemas.microsoft.com/office/drawing/2014/main" id="{513D85E8-783F-A355-8916-CCF06CC0E8BA}"/>
              </a:ext>
            </a:extLst>
          </p:cNvPr>
          <p:cNvPicPr>
            <a:picLocks noChangeAspect="1"/>
          </p:cNvPicPr>
          <p:nvPr/>
        </p:nvPicPr>
        <p:blipFill>
          <a:blip r:embed="rId4" cstate="print"/>
          <a:stretch>
            <a:fillRect/>
          </a:stretch>
        </p:blipFill>
        <p:spPr>
          <a:xfrm>
            <a:off x="1004987" y="3482621"/>
            <a:ext cx="2395220" cy="1462405"/>
          </a:xfrm>
          <a:prstGeom prst="rect">
            <a:avLst/>
          </a:prstGeom>
        </p:spPr>
      </p:pic>
    </p:spTree>
    <p:extLst>
      <p:ext uri="{BB962C8B-B14F-4D97-AF65-F5344CB8AC3E}">
        <p14:creationId xmlns:p14="http://schemas.microsoft.com/office/powerpoint/2010/main" val="265294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0" y="864781"/>
            <a:ext cx="7789850" cy="4278719"/>
          </a:xfrm>
          <a:prstGeom prst="rect">
            <a:avLst/>
          </a:prstGeom>
        </p:spPr>
        <p:txBody>
          <a:bodyPr spcFirstLastPara="1" wrap="square" lIns="91425" tIns="91425" rIns="91425" bIns="91425" anchor="t" anchorCtr="0">
            <a:noAutofit/>
          </a:bodyPr>
          <a:lstStyle/>
          <a:p>
            <a:pPr marL="914400" indent="-304800">
              <a:lnSpc>
                <a:spcPct val="100000"/>
              </a:lnSpc>
              <a:buSzPts val="1200"/>
              <a:buFont typeface="Quattrocento Sans"/>
              <a:buChar char="■"/>
            </a:pPr>
            <a:r>
              <a:rPr lang="en-US" sz="1400" dirty="0">
                <a:solidFill>
                  <a:srgbClr val="434343"/>
                </a:solidFill>
              </a:rPr>
              <a:t>Example, suppose you want to write a function that prints a </a:t>
            </a:r>
            <a:r>
              <a:rPr lang="en-US" sz="1400" b="1" dirty="0">
                <a:solidFill>
                  <a:srgbClr val="434343"/>
                </a:solidFill>
                <a:latin typeface="Roboto" panose="02000000000000000000" pitchFamily="2" charset="0"/>
                <a:ea typeface="Roboto" panose="02000000000000000000" pitchFamily="2" charset="0"/>
              </a:rPr>
              <a:t>countdown</a:t>
            </a:r>
            <a:r>
              <a:rPr lang="en-US" sz="1400" dirty="0">
                <a:solidFill>
                  <a:srgbClr val="434343"/>
                </a:solidFill>
              </a:rPr>
              <a:t>, like this: &gt; 3...2...1</a:t>
            </a:r>
          </a:p>
          <a:p>
            <a:pPr marL="609600" indent="0">
              <a:lnSpc>
                <a:spcPct val="100000"/>
              </a:lnSpc>
              <a:buSzPts val="1200"/>
              <a:buNone/>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You can write it </a:t>
            </a:r>
            <a:r>
              <a:rPr lang="en-US" sz="1400" b="1" dirty="0">
                <a:solidFill>
                  <a:srgbClr val="434343"/>
                </a:solidFill>
                <a:latin typeface="Roboto" panose="02000000000000000000" pitchFamily="2" charset="0"/>
                <a:ea typeface="Roboto" panose="02000000000000000000" pitchFamily="2" charset="0"/>
              </a:rPr>
              <a:t>recursively</a:t>
            </a:r>
            <a:r>
              <a:rPr lang="en-US" sz="1400" dirty="0">
                <a:solidFill>
                  <a:srgbClr val="434343"/>
                </a:solidFill>
              </a:rPr>
              <a:t>, like so:</a:t>
            </a:r>
          </a:p>
          <a:p>
            <a:pPr marL="609600" indent="0">
              <a:lnSpc>
                <a:spcPct val="100000"/>
              </a:lnSpc>
              <a:buSzPts val="1200"/>
              <a:buNone/>
            </a:pPr>
            <a:r>
              <a:rPr lang="en-US" sz="1400" b="1" dirty="0">
                <a:solidFill>
                  <a:srgbClr val="434343"/>
                </a:solidFill>
                <a:latin typeface="Roboto" panose="02000000000000000000" pitchFamily="2" charset="0"/>
                <a:ea typeface="Roboto" panose="02000000000000000000" pitchFamily="2" charset="0"/>
              </a:rPr>
              <a:t>	</a:t>
            </a:r>
          </a:p>
          <a:p>
            <a:pPr marL="609600" indent="0">
              <a:lnSpc>
                <a:spcPct val="100000"/>
              </a:lnSpc>
              <a:buSzPts val="1200"/>
              <a:buNone/>
            </a:pPr>
            <a:endParaRPr lang="en-US" sz="1400" b="1" dirty="0">
              <a:solidFill>
                <a:srgbClr val="434343"/>
              </a:solidFill>
              <a:latin typeface="Roboto" panose="02000000000000000000" pitchFamily="2" charset="0"/>
              <a:ea typeface="Roboto" panose="02000000000000000000" pitchFamily="2" charset="0"/>
            </a:endParaRPr>
          </a:p>
          <a:p>
            <a:pPr marL="609600" indent="0">
              <a:lnSpc>
                <a:spcPct val="100000"/>
              </a:lnSpc>
              <a:buSzPts val="1200"/>
              <a:buNone/>
            </a:pPr>
            <a:endParaRPr lang="en-US" sz="1400" b="1" dirty="0">
              <a:solidFill>
                <a:srgbClr val="434343"/>
              </a:solidFill>
              <a:latin typeface="Roboto" panose="02000000000000000000" pitchFamily="2" charset="0"/>
              <a:ea typeface="Roboto" panose="02000000000000000000" pitchFamily="2" charset="0"/>
            </a:endParaRPr>
          </a:p>
          <a:p>
            <a:pPr marL="609600" indent="0">
              <a:lnSpc>
                <a:spcPct val="100000"/>
              </a:lnSpc>
              <a:buSzPts val="1200"/>
              <a:buNone/>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But you need to write </a:t>
            </a:r>
            <a:r>
              <a:rPr lang="en-US" sz="1400" b="1" dirty="0">
                <a:solidFill>
                  <a:srgbClr val="434343"/>
                </a:solidFill>
                <a:latin typeface="Roboto" panose="02000000000000000000" pitchFamily="2" charset="0"/>
                <a:ea typeface="Roboto" panose="02000000000000000000" pitchFamily="2" charset="0"/>
              </a:rPr>
              <a:t>Base case </a:t>
            </a:r>
            <a:r>
              <a:rPr lang="en-US" sz="1400" dirty="0">
                <a:solidFill>
                  <a:srgbClr val="434343"/>
                </a:solidFill>
              </a:rPr>
              <a:t>to tell your function when to </a:t>
            </a:r>
            <a:r>
              <a:rPr lang="en-US" sz="1400" b="1" dirty="0">
                <a:solidFill>
                  <a:srgbClr val="434343"/>
                </a:solidFill>
                <a:latin typeface="Roboto" panose="02000000000000000000" pitchFamily="2" charset="0"/>
                <a:ea typeface="Roboto" panose="02000000000000000000" pitchFamily="2" charset="0"/>
              </a:rPr>
              <a:t>stop calling itself</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Code can be like so:</a:t>
            </a:r>
          </a:p>
          <a:p>
            <a:pPr marL="609600" indent="0">
              <a:lnSpc>
                <a:spcPct val="100000"/>
              </a:lnSpc>
              <a:buSzPts val="1200"/>
              <a:buNone/>
            </a:pPr>
            <a:r>
              <a:rPr lang="en-US" sz="1400" b="1" dirty="0">
                <a:solidFill>
                  <a:srgbClr val="434343"/>
                </a:solidFill>
                <a:latin typeface="Roboto" panose="02000000000000000000" pitchFamily="2" charset="0"/>
                <a:ea typeface="Roboto" panose="02000000000000000000" pitchFamily="2" charset="0"/>
              </a:rPr>
              <a:t>	</a:t>
            </a:r>
            <a:endParaRPr lang="en-US" sz="1400" dirty="0">
              <a:solidFill>
                <a:srgbClr val="434343"/>
              </a:solidFill>
            </a:endParaRPr>
          </a:p>
        </p:txBody>
      </p:sp>
      <p:sp>
        <p:nvSpPr>
          <p:cNvPr id="159" name="Google Shape;159;p34"/>
          <p:cNvSpPr txBox="1">
            <a:spLocks noGrp="1"/>
          </p:cNvSpPr>
          <p:nvPr>
            <p:ph type="ctrTitle"/>
          </p:nvPr>
        </p:nvSpPr>
        <p:spPr>
          <a:xfrm>
            <a:off x="1964851" y="198474"/>
            <a:ext cx="5214300" cy="8435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Base  case – Recursive case</a:t>
            </a:r>
          </a:p>
        </p:txBody>
      </p:sp>
      <p:sp>
        <p:nvSpPr>
          <p:cNvPr id="2" name="Rectangle 1">
            <a:extLst>
              <a:ext uri="{FF2B5EF4-FFF2-40B4-BE49-F238E27FC236}">
                <a16:creationId xmlns:a16="http://schemas.microsoft.com/office/drawing/2014/main" id="{A1268FAE-9495-95F9-312A-FE510FA5AB52}"/>
              </a:ext>
            </a:extLst>
          </p:cNvPr>
          <p:cNvSpPr>
            <a:spLocks noChangeArrowheads="1"/>
          </p:cNvSpPr>
          <p:nvPr/>
        </p:nvSpPr>
        <p:spPr bwMode="auto">
          <a:xfrm>
            <a:off x="1012735" y="1708298"/>
            <a:ext cx="2787092" cy="64633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CC7832"/>
                </a:solidFill>
                <a:effectLst/>
                <a:latin typeface="Roboto" panose="02000000000000000000" pitchFamily="2" charset="0"/>
              </a:rPr>
              <a:t>public static void </a:t>
            </a:r>
            <a:r>
              <a:rPr kumimoji="0" lang="en-US" altLang="en-US" sz="900" b="0" i="0" u="none" strike="noStrike" cap="none" normalizeH="0" baseline="0" dirty="0">
                <a:ln>
                  <a:noFill/>
                </a:ln>
                <a:solidFill>
                  <a:srgbClr val="FFC66D"/>
                </a:solidFill>
                <a:effectLst/>
                <a:latin typeface="Roboto" panose="02000000000000000000" pitchFamily="2" charset="0"/>
              </a:rPr>
              <a:t>countdown</a:t>
            </a:r>
            <a:r>
              <a:rPr kumimoji="0" lang="en-US" altLang="en-US" sz="900" b="0" i="0" u="none" strike="noStrike" cap="none" normalizeH="0" baseline="0" dirty="0">
                <a:ln>
                  <a:noFill/>
                </a:ln>
                <a:solidFill>
                  <a:srgbClr val="A9B7C6"/>
                </a:solidFill>
                <a:effectLst/>
                <a:latin typeface="Roboto" panose="02000000000000000000" pitchFamily="2" charset="0"/>
              </a:rPr>
              <a:t>(</a:t>
            </a:r>
            <a:r>
              <a:rPr kumimoji="0" lang="en-US" altLang="en-US" sz="900" b="0" i="0" u="none" strike="noStrike" cap="none" normalizeH="0" baseline="0" dirty="0">
                <a:ln>
                  <a:noFill/>
                </a:ln>
                <a:solidFill>
                  <a:srgbClr val="CC7832"/>
                </a:solidFill>
                <a:effectLst/>
                <a:latin typeface="Roboto" panose="02000000000000000000" pitchFamily="2" charset="0"/>
              </a:rPr>
              <a:t>int </a:t>
            </a:r>
            <a:r>
              <a:rPr kumimoji="0" lang="en-US" altLang="en-US" sz="900" b="0" i="0" u="none" strike="noStrike" cap="none" normalizeH="0" baseline="0" dirty="0">
                <a:ln>
                  <a:noFill/>
                </a:ln>
                <a:solidFill>
                  <a:srgbClr val="A9B7C6"/>
                </a:solidFill>
                <a:effectLst/>
                <a:latin typeface="Roboto" panose="02000000000000000000" pitchFamily="2" charset="0"/>
              </a:rPr>
              <a:t>num){</a:t>
            </a:r>
            <a:br>
              <a:rPr kumimoji="0" lang="en-US" altLang="en-US" sz="900" b="0" i="0" u="none" strike="noStrike" cap="none" normalizeH="0" baseline="0" dirty="0">
                <a:ln>
                  <a:noFill/>
                </a:ln>
                <a:solidFill>
                  <a:srgbClr val="A9B7C6"/>
                </a:solidFill>
                <a:effectLst/>
                <a:latin typeface="Roboto" panose="02000000000000000000" pitchFamily="2" charset="0"/>
              </a:rPr>
            </a:br>
            <a:r>
              <a:rPr kumimoji="0" lang="en-US" altLang="en-US" sz="900" b="0" i="0" u="none" strike="noStrike" cap="none" normalizeH="0" baseline="0" dirty="0">
                <a:ln>
                  <a:noFill/>
                </a:ln>
                <a:solidFill>
                  <a:srgbClr val="A9B7C6"/>
                </a:solidFill>
                <a:effectLst/>
                <a:latin typeface="Roboto" panose="02000000000000000000" pitchFamily="2" charset="0"/>
              </a:rPr>
              <a:t>    </a:t>
            </a:r>
            <a:r>
              <a:rPr kumimoji="0" lang="en-US" altLang="en-US" sz="900" b="0" i="0" u="none" strike="noStrike" cap="none" normalizeH="0" baseline="0" dirty="0" err="1">
                <a:ln>
                  <a:noFill/>
                </a:ln>
                <a:solidFill>
                  <a:srgbClr val="A9B7C6"/>
                </a:solidFill>
                <a:effectLst/>
                <a:latin typeface="Roboto" panose="02000000000000000000" pitchFamily="2" charset="0"/>
              </a:rPr>
              <a:t>System.</a:t>
            </a:r>
            <a:r>
              <a:rPr kumimoji="0" lang="en-US" altLang="en-US" sz="900" b="0" i="1" u="none" strike="noStrike" cap="none" normalizeH="0" baseline="0" dirty="0" err="1">
                <a:ln>
                  <a:noFill/>
                </a:ln>
                <a:solidFill>
                  <a:srgbClr val="9876AA"/>
                </a:solidFill>
                <a:effectLst/>
                <a:latin typeface="Roboto" panose="02000000000000000000" pitchFamily="2" charset="0"/>
              </a:rPr>
              <a:t>out</a:t>
            </a:r>
            <a:r>
              <a:rPr kumimoji="0" lang="en-US" altLang="en-US" sz="900" b="0" i="0" u="none" strike="noStrike" cap="none" normalizeH="0" baseline="0" dirty="0" err="1">
                <a:ln>
                  <a:noFill/>
                </a:ln>
                <a:solidFill>
                  <a:srgbClr val="A9B7C6"/>
                </a:solidFill>
                <a:effectLst/>
                <a:latin typeface="Roboto" panose="02000000000000000000" pitchFamily="2" charset="0"/>
              </a:rPr>
              <a:t>.println</a:t>
            </a:r>
            <a:r>
              <a:rPr kumimoji="0" lang="en-US" altLang="en-US" sz="900" b="0" i="0" u="none" strike="noStrike" cap="none" normalizeH="0" baseline="0" dirty="0">
                <a:ln>
                  <a:noFill/>
                </a:ln>
                <a:solidFill>
                  <a:srgbClr val="A9B7C6"/>
                </a:solidFill>
                <a:effectLst/>
                <a:latin typeface="Roboto" panose="02000000000000000000" pitchFamily="2" charset="0"/>
              </a:rPr>
              <a:t>(num)</a:t>
            </a:r>
            <a:r>
              <a:rPr kumimoji="0" lang="en-US" altLang="en-US" sz="900" b="0" i="0" u="none" strike="noStrike" cap="none" normalizeH="0" baseline="0" dirty="0">
                <a:ln>
                  <a:noFill/>
                </a:ln>
                <a:solidFill>
                  <a:srgbClr val="CC7832"/>
                </a:solidFill>
                <a:effectLst/>
                <a:latin typeface="Roboto" panose="02000000000000000000" pitchFamily="2" charset="0"/>
              </a:rPr>
              <a:t>;</a:t>
            </a:r>
            <a:br>
              <a:rPr kumimoji="0" lang="en-US" altLang="en-US" sz="900" b="0" i="0" u="none" strike="noStrike" cap="none" normalizeH="0" baseline="0" dirty="0">
                <a:ln>
                  <a:noFill/>
                </a:ln>
                <a:solidFill>
                  <a:srgbClr val="CC7832"/>
                </a:solidFill>
                <a:effectLst/>
                <a:latin typeface="Roboto" panose="02000000000000000000" pitchFamily="2" charset="0"/>
              </a:rPr>
            </a:br>
            <a:r>
              <a:rPr kumimoji="0" lang="en-US" altLang="en-US" sz="900" b="0" i="0" u="none" strike="noStrike" cap="none" normalizeH="0" baseline="0" dirty="0">
                <a:ln>
                  <a:noFill/>
                </a:ln>
                <a:solidFill>
                  <a:srgbClr val="CC7832"/>
                </a:solidFill>
                <a:effectLst/>
                <a:latin typeface="Roboto" panose="02000000000000000000" pitchFamily="2" charset="0"/>
              </a:rPr>
              <a:t>    </a:t>
            </a:r>
            <a:r>
              <a:rPr kumimoji="0" lang="en-US" altLang="en-US" sz="900" b="0" i="1" u="none" strike="noStrike" cap="none" normalizeH="0" baseline="0" dirty="0">
                <a:ln>
                  <a:noFill/>
                </a:ln>
                <a:solidFill>
                  <a:srgbClr val="A9B7C6"/>
                </a:solidFill>
                <a:effectLst/>
                <a:latin typeface="Roboto" panose="02000000000000000000" pitchFamily="2" charset="0"/>
              </a:rPr>
              <a:t>countdown</a:t>
            </a:r>
            <a:r>
              <a:rPr kumimoji="0" lang="en-US" altLang="en-US" sz="900" b="0" i="0" u="none" strike="noStrike" cap="none" normalizeH="0" baseline="0" dirty="0">
                <a:ln>
                  <a:noFill/>
                </a:ln>
                <a:solidFill>
                  <a:srgbClr val="A9B7C6"/>
                </a:solidFill>
                <a:effectLst/>
                <a:latin typeface="Roboto" panose="02000000000000000000" pitchFamily="2" charset="0"/>
              </a:rPr>
              <a:t>(num - </a:t>
            </a:r>
            <a:r>
              <a:rPr kumimoji="0" lang="en-US" altLang="en-US" sz="900" b="0" i="0" u="none" strike="noStrike" cap="none" normalizeH="0" baseline="0" dirty="0">
                <a:ln>
                  <a:noFill/>
                </a:ln>
                <a:solidFill>
                  <a:srgbClr val="6897BB"/>
                </a:solidFill>
                <a:effectLst/>
                <a:latin typeface="Roboto" panose="02000000000000000000" pitchFamily="2" charset="0"/>
              </a:rPr>
              <a:t>1</a:t>
            </a:r>
            <a:r>
              <a:rPr kumimoji="0" lang="en-US" altLang="en-US" sz="900" b="0" i="0" u="none" strike="noStrike" cap="none" normalizeH="0" baseline="0" dirty="0">
                <a:ln>
                  <a:noFill/>
                </a:ln>
                <a:solidFill>
                  <a:srgbClr val="A9B7C6"/>
                </a:solidFill>
                <a:effectLst/>
                <a:latin typeface="Roboto" panose="02000000000000000000" pitchFamily="2" charset="0"/>
              </a:rPr>
              <a:t>)</a:t>
            </a:r>
            <a:r>
              <a:rPr kumimoji="0" lang="en-US" altLang="en-US" sz="900" b="0" i="0" u="none" strike="noStrike" cap="none" normalizeH="0" baseline="0" dirty="0">
                <a:ln>
                  <a:noFill/>
                </a:ln>
                <a:solidFill>
                  <a:srgbClr val="CC7832"/>
                </a:solidFill>
                <a:effectLst/>
                <a:latin typeface="Roboto" panose="02000000000000000000" pitchFamily="2" charset="0"/>
              </a:rPr>
              <a:t>;</a:t>
            </a:r>
            <a:br>
              <a:rPr kumimoji="0" lang="en-US" altLang="en-US" sz="900" b="0" i="0" u="none" strike="noStrike" cap="none" normalizeH="0" baseline="0" dirty="0">
                <a:ln>
                  <a:noFill/>
                </a:ln>
                <a:solidFill>
                  <a:srgbClr val="CC7832"/>
                </a:solidFill>
                <a:effectLst/>
                <a:latin typeface="Roboto" panose="02000000000000000000" pitchFamily="2" charset="0"/>
              </a:rPr>
            </a:br>
            <a:r>
              <a:rPr kumimoji="0" lang="en-US" altLang="en-US" sz="900" b="0" i="0" u="none" strike="noStrike" cap="none" normalizeH="0" baseline="0" dirty="0">
                <a:ln>
                  <a:noFill/>
                </a:ln>
                <a:solidFill>
                  <a:srgbClr val="A9B7C6"/>
                </a:solidFill>
                <a:effectLst/>
                <a:latin typeface="Roboto" panose="02000000000000000000" pitchFamily="2"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7FCEE3FD-1D3E-DFE3-F3AB-0E52579DBEA6}"/>
              </a:ext>
            </a:extLst>
          </p:cNvPr>
          <p:cNvSpPr>
            <a:spLocks noChangeArrowheads="1"/>
          </p:cNvSpPr>
          <p:nvPr/>
        </p:nvSpPr>
        <p:spPr bwMode="auto">
          <a:xfrm>
            <a:off x="1012736" y="3418109"/>
            <a:ext cx="2787092" cy="92333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CC7832"/>
                </a:solidFill>
                <a:effectLst/>
                <a:latin typeface="Roboto" panose="02000000000000000000" pitchFamily="2" charset="0"/>
              </a:rPr>
              <a:t>public static void </a:t>
            </a:r>
            <a:r>
              <a:rPr kumimoji="0" lang="en-US" altLang="en-US" sz="900" b="0" i="0" u="none" strike="noStrike" cap="none" normalizeH="0" baseline="0" dirty="0">
                <a:ln>
                  <a:noFill/>
                </a:ln>
                <a:solidFill>
                  <a:srgbClr val="FFC66D"/>
                </a:solidFill>
                <a:effectLst/>
                <a:latin typeface="Roboto" panose="02000000000000000000" pitchFamily="2" charset="0"/>
              </a:rPr>
              <a:t>countdown</a:t>
            </a:r>
            <a:r>
              <a:rPr kumimoji="0" lang="en-US" altLang="en-US" sz="900" b="0" i="0" u="none" strike="noStrike" cap="none" normalizeH="0" baseline="0" dirty="0">
                <a:ln>
                  <a:noFill/>
                </a:ln>
                <a:solidFill>
                  <a:srgbClr val="A9B7C6"/>
                </a:solidFill>
                <a:effectLst/>
                <a:latin typeface="Roboto" panose="02000000000000000000" pitchFamily="2" charset="0"/>
              </a:rPr>
              <a:t>(</a:t>
            </a:r>
            <a:r>
              <a:rPr kumimoji="0" lang="en-US" altLang="en-US" sz="900" b="0" i="0" u="none" strike="noStrike" cap="none" normalizeH="0" baseline="0" dirty="0">
                <a:ln>
                  <a:noFill/>
                </a:ln>
                <a:solidFill>
                  <a:srgbClr val="CC7832"/>
                </a:solidFill>
                <a:effectLst/>
                <a:latin typeface="Roboto" panose="02000000000000000000" pitchFamily="2" charset="0"/>
              </a:rPr>
              <a:t>int </a:t>
            </a:r>
            <a:r>
              <a:rPr kumimoji="0" lang="en-US" altLang="en-US" sz="900" b="0" i="0" u="none" strike="noStrike" cap="none" normalizeH="0" baseline="0" dirty="0">
                <a:ln>
                  <a:noFill/>
                </a:ln>
                <a:solidFill>
                  <a:srgbClr val="A9B7C6"/>
                </a:solidFill>
                <a:effectLst/>
                <a:latin typeface="Roboto" panose="02000000000000000000" pitchFamily="2" charset="0"/>
              </a:rPr>
              <a:t>num){</a:t>
            </a:r>
            <a:br>
              <a:rPr kumimoji="0" lang="en-US" altLang="en-US" sz="900" b="0" i="0" u="none" strike="noStrike" cap="none" normalizeH="0" baseline="0" dirty="0">
                <a:ln>
                  <a:noFill/>
                </a:ln>
                <a:solidFill>
                  <a:srgbClr val="A9B7C6"/>
                </a:solidFill>
                <a:effectLst/>
                <a:latin typeface="Roboto" panose="02000000000000000000" pitchFamily="2" charset="0"/>
              </a:rPr>
            </a:br>
            <a:r>
              <a:rPr kumimoji="0" lang="en-US" altLang="en-US" sz="900" b="0" i="0" u="none" strike="noStrike" cap="none" normalizeH="0" baseline="0" dirty="0">
                <a:ln>
                  <a:noFill/>
                </a:ln>
                <a:solidFill>
                  <a:srgbClr val="A9B7C6"/>
                </a:solidFill>
                <a:effectLst/>
                <a:latin typeface="Roboto" panose="02000000000000000000" pitchFamily="2" charset="0"/>
              </a:rPr>
              <a:t>    </a:t>
            </a:r>
            <a:r>
              <a:rPr kumimoji="0" lang="en-US" altLang="en-US" sz="900" b="0" i="0" u="none" strike="noStrike" cap="none" normalizeH="0" baseline="0" dirty="0">
                <a:ln>
                  <a:noFill/>
                </a:ln>
                <a:solidFill>
                  <a:srgbClr val="CC7832"/>
                </a:solidFill>
                <a:effectLst/>
                <a:latin typeface="Roboto" panose="02000000000000000000" pitchFamily="2" charset="0"/>
              </a:rPr>
              <a:t>if</a:t>
            </a:r>
            <a:r>
              <a:rPr kumimoji="0" lang="en-US" altLang="en-US" sz="900" b="0" i="0" u="none" strike="noStrike" cap="none" normalizeH="0" baseline="0" dirty="0">
                <a:ln>
                  <a:noFill/>
                </a:ln>
                <a:solidFill>
                  <a:srgbClr val="A9B7C6"/>
                </a:solidFill>
                <a:effectLst/>
                <a:latin typeface="Roboto" panose="02000000000000000000" pitchFamily="2" charset="0"/>
              </a:rPr>
              <a:t>(num&lt;=</a:t>
            </a:r>
            <a:r>
              <a:rPr kumimoji="0" lang="en-US" altLang="en-US" sz="900" b="0" i="0" u="none" strike="noStrike" cap="none" normalizeH="0" baseline="0" dirty="0">
                <a:ln>
                  <a:noFill/>
                </a:ln>
                <a:solidFill>
                  <a:srgbClr val="6897BB"/>
                </a:solidFill>
                <a:effectLst/>
                <a:latin typeface="Roboto" panose="02000000000000000000" pitchFamily="2" charset="0"/>
              </a:rPr>
              <a:t>0</a:t>
            </a:r>
            <a:r>
              <a:rPr kumimoji="0" lang="en-US" altLang="en-US" sz="900" b="0" i="0" u="none" strike="noStrike" cap="none" normalizeH="0" baseline="0" dirty="0">
                <a:ln>
                  <a:noFill/>
                </a:ln>
                <a:solidFill>
                  <a:srgbClr val="A9B7C6"/>
                </a:solidFill>
                <a:effectLst/>
                <a:latin typeface="Roboto" panose="02000000000000000000" pitchFamily="2" charset="0"/>
              </a:rPr>
              <a:t>) </a:t>
            </a:r>
            <a:r>
              <a:rPr kumimoji="0" lang="en-US" altLang="en-US" sz="900" b="0" i="0" u="none" strike="noStrike" cap="none" normalizeH="0" baseline="0" dirty="0">
                <a:ln>
                  <a:noFill/>
                </a:ln>
                <a:solidFill>
                  <a:srgbClr val="808080"/>
                </a:solidFill>
                <a:effectLst/>
                <a:latin typeface="Roboto" panose="02000000000000000000" pitchFamily="2" charset="0"/>
              </a:rPr>
              <a:t>//Base case</a:t>
            </a:r>
            <a:br>
              <a:rPr kumimoji="0" lang="en-US" altLang="en-US" sz="900" b="0" i="0" u="none" strike="noStrike" cap="none" normalizeH="0" baseline="0" dirty="0">
                <a:ln>
                  <a:noFill/>
                </a:ln>
                <a:solidFill>
                  <a:srgbClr val="808080"/>
                </a:solidFill>
                <a:effectLst/>
                <a:latin typeface="Roboto" panose="02000000000000000000" pitchFamily="2" charset="0"/>
              </a:rPr>
            </a:br>
            <a:r>
              <a:rPr kumimoji="0" lang="en-US" altLang="en-US" sz="900" b="0" i="0" u="none" strike="noStrike" cap="none" normalizeH="0" baseline="0" dirty="0">
                <a:ln>
                  <a:noFill/>
                </a:ln>
                <a:solidFill>
                  <a:srgbClr val="808080"/>
                </a:solidFill>
                <a:effectLst/>
                <a:latin typeface="Roboto" panose="02000000000000000000" pitchFamily="2" charset="0"/>
              </a:rPr>
              <a:t>        </a:t>
            </a:r>
            <a:r>
              <a:rPr kumimoji="0" lang="en-US" altLang="en-US" sz="900" b="0" i="0" u="none" strike="noStrike" cap="none" normalizeH="0" baseline="0" dirty="0">
                <a:ln>
                  <a:noFill/>
                </a:ln>
                <a:solidFill>
                  <a:srgbClr val="CC7832"/>
                </a:solidFill>
                <a:effectLst/>
                <a:latin typeface="Roboto" panose="02000000000000000000" pitchFamily="2" charset="0"/>
              </a:rPr>
              <a:t>return;</a:t>
            </a:r>
            <a:br>
              <a:rPr kumimoji="0" lang="en-US" altLang="en-US" sz="900" b="0" i="0" u="none" strike="noStrike" cap="none" normalizeH="0" baseline="0" dirty="0">
                <a:ln>
                  <a:noFill/>
                </a:ln>
                <a:solidFill>
                  <a:srgbClr val="CC7832"/>
                </a:solidFill>
                <a:effectLst/>
                <a:latin typeface="Roboto" panose="02000000000000000000" pitchFamily="2" charset="0"/>
              </a:rPr>
            </a:br>
            <a:r>
              <a:rPr kumimoji="0" lang="en-US" altLang="en-US" sz="900" b="0" i="0" u="none" strike="noStrike" cap="none" normalizeH="0" baseline="0" dirty="0">
                <a:ln>
                  <a:noFill/>
                </a:ln>
                <a:solidFill>
                  <a:srgbClr val="CC7832"/>
                </a:solidFill>
                <a:effectLst/>
                <a:latin typeface="Roboto" panose="02000000000000000000" pitchFamily="2" charset="0"/>
              </a:rPr>
              <a:t>    </a:t>
            </a:r>
            <a:r>
              <a:rPr kumimoji="0" lang="en-US" altLang="en-US" sz="900" b="0" i="0" u="none" strike="noStrike" cap="none" normalizeH="0" baseline="0" dirty="0" err="1">
                <a:ln>
                  <a:noFill/>
                </a:ln>
                <a:solidFill>
                  <a:srgbClr val="A9B7C6"/>
                </a:solidFill>
                <a:effectLst/>
                <a:latin typeface="Roboto" panose="02000000000000000000" pitchFamily="2" charset="0"/>
              </a:rPr>
              <a:t>System.</a:t>
            </a:r>
            <a:r>
              <a:rPr kumimoji="0" lang="en-US" altLang="en-US" sz="900" b="0" i="1" u="none" strike="noStrike" cap="none" normalizeH="0" baseline="0" dirty="0" err="1">
                <a:ln>
                  <a:noFill/>
                </a:ln>
                <a:solidFill>
                  <a:srgbClr val="9876AA"/>
                </a:solidFill>
                <a:effectLst/>
                <a:latin typeface="Roboto" panose="02000000000000000000" pitchFamily="2" charset="0"/>
              </a:rPr>
              <a:t>out</a:t>
            </a:r>
            <a:r>
              <a:rPr kumimoji="0" lang="en-US" altLang="en-US" sz="900" b="0" i="0" u="none" strike="noStrike" cap="none" normalizeH="0" baseline="0" dirty="0" err="1">
                <a:ln>
                  <a:noFill/>
                </a:ln>
                <a:solidFill>
                  <a:srgbClr val="A9B7C6"/>
                </a:solidFill>
                <a:effectLst/>
                <a:latin typeface="Roboto" panose="02000000000000000000" pitchFamily="2" charset="0"/>
              </a:rPr>
              <a:t>.println</a:t>
            </a:r>
            <a:r>
              <a:rPr kumimoji="0" lang="en-US" altLang="en-US" sz="900" b="0" i="0" u="none" strike="noStrike" cap="none" normalizeH="0" baseline="0" dirty="0">
                <a:ln>
                  <a:noFill/>
                </a:ln>
                <a:solidFill>
                  <a:srgbClr val="A9B7C6"/>
                </a:solidFill>
                <a:effectLst/>
                <a:latin typeface="Roboto" panose="02000000000000000000" pitchFamily="2" charset="0"/>
              </a:rPr>
              <a:t>(num)</a:t>
            </a:r>
            <a:r>
              <a:rPr kumimoji="0" lang="en-US" altLang="en-US" sz="900" b="0" i="0" u="none" strike="noStrike" cap="none" normalizeH="0" baseline="0" dirty="0">
                <a:ln>
                  <a:noFill/>
                </a:ln>
                <a:solidFill>
                  <a:srgbClr val="CC7832"/>
                </a:solidFill>
                <a:effectLst/>
                <a:latin typeface="Roboto" panose="02000000000000000000" pitchFamily="2" charset="0"/>
              </a:rPr>
              <a:t>;</a:t>
            </a:r>
            <a:br>
              <a:rPr kumimoji="0" lang="en-US" altLang="en-US" sz="900" b="0" i="0" u="none" strike="noStrike" cap="none" normalizeH="0" baseline="0" dirty="0">
                <a:ln>
                  <a:noFill/>
                </a:ln>
                <a:solidFill>
                  <a:srgbClr val="CC7832"/>
                </a:solidFill>
                <a:effectLst/>
                <a:latin typeface="Roboto" panose="02000000000000000000" pitchFamily="2" charset="0"/>
              </a:rPr>
            </a:br>
            <a:r>
              <a:rPr kumimoji="0" lang="en-US" altLang="en-US" sz="900" b="0" i="0" u="none" strike="noStrike" cap="none" normalizeH="0" baseline="0" dirty="0">
                <a:ln>
                  <a:noFill/>
                </a:ln>
                <a:solidFill>
                  <a:srgbClr val="CC7832"/>
                </a:solidFill>
                <a:effectLst/>
                <a:latin typeface="Roboto" panose="02000000000000000000" pitchFamily="2" charset="0"/>
              </a:rPr>
              <a:t>    </a:t>
            </a:r>
            <a:r>
              <a:rPr kumimoji="0" lang="en-US" altLang="en-US" sz="900" b="0" i="1" u="none" strike="noStrike" cap="none" normalizeH="0" baseline="0" dirty="0">
                <a:ln>
                  <a:noFill/>
                </a:ln>
                <a:solidFill>
                  <a:srgbClr val="A9B7C6"/>
                </a:solidFill>
                <a:effectLst/>
                <a:latin typeface="Roboto" panose="02000000000000000000" pitchFamily="2" charset="0"/>
              </a:rPr>
              <a:t>countdown</a:t>
            </a:r>
            <a:r>
              <a:rPr kumimoji="0" lang="en-US" altLang="en-US" sz="900" b="0" i="0" u="none" strike="noStrike" cap="none" normalizeH="0" baseline="0" dirty="0">
                <a:ln>
                  <a:noFill/>
                </a:ln>
                <a:solidFill>
                  <a:srgbClr val="A9B7C6"/>
                </a:solidFill>
                <a:effectLst/>
                <a:latin typeface="Roboto" panose="02000000000000000000" pitchFamily="2" charset="0"/>
              </a:rPr>
              <a:t>(num - </a:t>
            </a:r>
            <a:r>
              <a:rPr kumimoji="0" lang="en-US" altLang="en-US" sz="900" b="0" i="0" u="none" strike="noStrike" cap="none" normalizeH="0" baseline="0" dirty="0">
                <a:ln>
                  <a:noFill/>
                </a:ln>
                <a:solidFill>
                  <a:srgbClr val="6897BB"/>
                </a:solidFill>
                <a:effectLst/>
                <a:latin typeface="Roboto" panose="02000000000000000000" pitchFamily="2" charset="0"/>
              </a:rPr>
              <a:t>1</a:t>
            </a:r>
            <a:r>
              <a:rPr kumimoji="0" lang="en-US" altLang="en-US" sz="900" b="0" i="0" u="none" strike="noStrike" cap="none" normalizeH="0" baseline="0" dirty="0">
                <a:ln>
                  <a:noFill/>
                </a:ln>
                <a:solidFill>
                  <a:srgbClr val="A9B7C6"/>
                </a:solidFill>
                <a:effectLst/>
                <a:latin typeface="Roboto" panose="02000000000000000000" pitchFamily="2" charset="0"/>
              </a:rPr>
              <a:t>)</a:t>
            </a:r>
            <a:r>
              <a:rPr kumimoji="0" lang="en-US" altLang="en-US" sz="900" b="0" i="0" u="none" strike="noStrike" cap="none" normalizeH="0" baseline="0" dirty="0">
                <a:ln>
                  <a:noFill/>
                </a:ln>
                <a:solidFill>
                  <a:srgbClr val="CC7832"/>
                </a:solidFill>
                <a:effectLst/>
                <a:latin typeface="Roboto" panose="02000000000000000000" pitchFamily="2" charset="0"/>
              </a:rPr>
              <a:t>; </a:t>
            </a:r>
            <a:r>
              <a:rPr kumimoji="0" lang="en-US" altLang="en-US" sz="900" b="0" i="0" u="none" strike="noStrike" cap="none" normalizeH="0" baseline="0" dirty="0">
                <a:ln>
                  <a:noFill/>
                </a:ln>
                <a:solidFill>
                  <a:srgbClr val="808080"/>
                </a:solidFill>
                <a:effectLst/>
                <a:latin typeface="Roboto" panose="02000000000000000000" pitchFamily="2" charset="0"/>
              </a:rPr>
              <a:t>// Recursive case</a:t>
            </a:r>
            <a:br>
              <a:rPr kumimoji="0" lang="en-US" altLang="en-US" sz="900" b="0" i="0" u="none" strike="noStrike" cap="none" normalizeH="0" baseline="0" dirty="0">
                <a:ln>
                  <a:noFill/>
                </a:ln>
                <a:solidFill>
                  <a:srgbClr val="808080"/>
                </a:solidFill>
                <a:effectLst/>
                <a:latin typeface="Roboto" panose="02000000000000000000" pitchFamily="2" charset="0"/>
              </a:rPr>
            </a:br>
            <a:r>
              <a:rPr kumimoji="0" lang="en-US" altLang="en-US" sz="900" b="0" i="0" u="none" strike="noStrike" cap="none" normalizeH="0" baseline="0" dirty="0">
                <a:ln>
                  <a:noFill/>
                </a:ln>
                <a:solidFill>
                  <a:srgbClr val="A9B7C6"/>
                </a:solidFill>
                <a:effectLst/>
                <a:latin typeface="Roboto" panose="02000000000000000000" pitchFamily="2"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7491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8">
                                            <p:txEl>
                                              <p:pRg st="10" end="1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0" y="864781"/>
            <a:ext cx="7789850" cy="4278719"/>
          </a:xfrm>
          <a:prstGeom prst="rect">
            <a:avLst/>
          </a:prstGeom>
        </p:spPr>
        <p:txBody>
          <a:bodyPr spcFirstLastPara="1" wrap="square" lIns="91425" tIns="91425" rIns="91425" bIns="91425" anchor="t" anchorCtr="0">
            <a:noAutofit/>
          </a:bodyPr>
          <a:lstStyle/>
          <a:p>
            <a:pPr marL="914400" indent="-304800">
              <a:lnSpc>
                <a:spcPct val="100000"/>
              </a:lnSpc>
              <a:buSzPts val="1200"/>
              <a:buFont typeface="Quattrocento Sans"/>
              <a:buChar char="■"/>
            </a:pPr>
            <a:r>
              <a:rPr lang="en-US" sz="1400" dirty="0">
                <a:solidFill>
                  <a:srgbClr val="434343"/>
                </a:solidFill>
              </a:rPr>
              <a:t>Stack is a </a:t>
            </a:r>
            <a:r>
              <a:rPr lang="en-US" sz="1400" b="1" dirty="0">
                <a:solidFill>
                  <a:srgbClr val="434343"/>
                </a:solidFill>
                <a:latin typeface="Roboto" panose="02000000000000000000" pitchFamily="2" charset="0"/>
                <a:ea typeface="Roboto" panose="02000000000000000000" pitchFamily="2" charset="0"/>
              </a:rPr>
              <a:t>linear</a:t>
            </a:r>
            <a:r>
              <a:rPr lang="en-US" sz="1400" dirty="0">
                <a:solidFill>
                  <a:srgbClr val="434343"/>
                </a:solidFill>
              </a:rPr>
              <a:t> data structure which follows a particular order in which the operations are performed. The order may be </a:t>
            </a:r>
            <a:r>
              <a:rPr lang="en-US" sz="1400" b="1" dirty="0">
                <a:solidFill>
                  <a:srgbClr val="434343"/>
                </a:solidFill>
                <a:latin typeface="Roboto" panose="02000000000000000000" pitchFamily="2" charset="0"/>
                <a:ea typeface="Roboto" panose="02000000000000000000" pitchFamily="2" charset="0"/>
              </a:rPr>
              <a:t>LIFO</a:t>
            </a:r>
            <a:r>
              <a:rPr lang="en-US" sz="1400" dirty="0">
                <a:solidFill>
                  <a:srgbClr val="434343"/>
                </a:solidFill>
              </a:rPr>
              <a:t>(Last In First Out) or </a:t>
            </a:r>
            <a:r>
              <a:rPr lang="en-US" sz="1400" b="1" dirty="0">
                <a:solidFill>
                  <a:srgbClr val="434343"/>
                </a:solidFill>
                <a:latin typeface="Roboto" panose="02000000000000000000" pitchFamily="2" charset="0"/>
                <a:ea typeface="Roboto" panose="02000000000000000000" pitchFamily="2" charset="0"/>
              </a:rPr>
              <a:t>FILO</a:t>
            </a:r>
            <a:r>
              <a:rPr lang="en-US" sz="1400" dirty="0">
                <a:solidFill>
                  <a:srgbClr val="434343"/>
                </a:solidFill>
              </a:rPr>
              <a:t>(First In Last Out).</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p:txBody>
      </p:sp>
      <p:sp>
        <p:nvSpPr>
          <p:cNvPr id="159" name="Google Shape;159;p34"/>
          <p:cNvSpPr txBox="1">
            <a:spLocks noGrp="1"/>
          </p:cNvSpPr>
          <p:nvPr>
            <p:ph type="ctrTitle"/>
          </p:nvPr>
        </p:nvSpPr>
        <p:spPr>
          <a:xfrm>
            <a:off x="1964851" y="198474"/>
            <a:ext cx="5214300" cy="8435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Stack</a:t>
            </a:r>
          </a:p>
        </p:txBody>
      </p:sp>
      <p:pic>
        <p:nvPicPr>
          <p:cNvPr id="3" name="Picture 2" descr="Graphical user interface">
            <a:extLst>
              <a:ext uri="{FF2B5EF4-FFF2-40B4-BE49-F238E27FC236}">
                <a16:creationId xmlns:a16="http://schemas.microsoft.com/office/drawing/2014/main" id="{5E4CAC17-A57C-458B-6E5E-0FF30DF9D504}"/>
              </a:ext>
            </a:extLst>
          </p:cNvPr>
          <p:cNvPicPr>
            <a:picLocks noChangeAspect="1"/>
          </p:cNvPicPr>
          <p:nvPr/>
        </p:nvPicPr>
        <p:blipFill>
          <a:blip r:embed="rId3"/>
          <a:stretch>
            <a:fillRect/>
          </a:stretch>
        </p:blipFill>
        <p:spPr>
          <a:xfrm>
            <a:off x="554903" y="1323753"/>
            <a:ext cx="7058010" cy="3537984"/>
          </a:xfrm>
          <a:prstGeom prst="rect">
            <a:avLst/>
          </a:prstGeom>
        </p:spPr>
      </p:pic>
      <p:sp>
        <p:nvSpPr>
          <p:cNvPr id="4" name="TextBox 3">
            <a:extLst>
              <a:ext uri="{FF2B5EF4-FFF2-40B4-BE49-F238E27FC236}">
                <a16:creationId xmlns:a16="http://schemas.microsoft.com/office/drawing/2014/main" id="{B21EF9DA-09F2-00BF-761D-E6793BD8084A}"/>
              </a:ext>
            </a:extLst>
          </p:cNvPr>
          <p:cNvSpPr txBox="1"/>
          <p:nvPr/>
        </p:nvSpPr>
        <p:spPr>
          <a:xfrm>
            <a:off x="0" y="4887202"/>
            <a:ext cx="3848986" cy="230832"/>
          </a:xfrm>
          <a:prstGeom prst="rect">
            <a:avLst/>
          </a:prstGeom>
          <a:noFill/>
        </p:spPr>
        <p:txBody>
          <a:bodyPr wrap="square" rtlCol="0">
            <a:spAutoFit/>
          </a:bodyPr>
          <a:lstStyle/>
          <a:p>
            <a:r>
              <a:rPr lang="en-US" sz="900" dirty="0"/>
              <a:t>Image from https://www.programiz.com/</a:t>
            </a:r>
          </a:p>
        </p:txBody>
      </p:sp>
    </p:spTree>
    <p:extLst>
      <p:ext uri="{BB962C8B-B14F-4D97-AF65-F5344CB8AC3E}">
        <p14:creationId xmlns:p14="http://schemas.microsoft.com/office/powerpoint/2010/main" val="2442719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0" y="864781"/>
            <a:ext cx="7789850" cy="4278719"/>
          </a:xfrm>
          <a:prstGeom prst="rect">
            <a:avLst/>
          </a:prstGeom>
        </p:spPr>
        <p:txBody>
          <a:bodyPr spcFirstLastPara="1" wrap="square" lIns="91425" tIns="91425" rIns="91425" bIns="91425" anchor="t" anchorCtr="0">
            <a:noAutofit/>
          </a:bodyPr>
          <a:lstStyle/>
          <a:p>
            <a:pPr marL="914400" indent="-304800">
              <a:lnSpc>
                <a:spcPct val="100000"/>
              </a:lnSpc>
              <a:buSzPts val="1200"/>
              <a:buFont typeface="Quattrocento Sans"/>
              <a:buChar char="■"/>
            </a:pPr>
            <a:r>
              <a:rPr lang="en-US" sz="1400" dirty="0">
                <a:solidFill>
                  <a:srgbClr val="434343"/>
                </a:solidFill>
              </a:rPr>
              <a:t>Your computer uses a stack internally called the call stack.</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Let’s walk through what happens when you call a function.</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Suppose you call </a:t>
            </a:r>
            <a:r>
              <a:rPr lang="en-US" sz="1400" b="1" dirty="0">
                <a:solidFill>
                  <a:srgbClr val="434343"/>
                </a:solidFill>
                <a:latin typeface="Roboto" panose="02000000000000000000" pitchFamily="2" charset="0"/>
                <a:ea typeface="Roboto" panose="02000000000000000000" pitchFamily="2" charset="0"/>
              </a:rPr>
              <a:t>greet(“</a:t>
            </a:r>
            <a:r>
              <a:rPr lang="en-US" sz="1400" b="1" dirty="0" err="1">
                <a:solidFill>
                  <a:srgbClr val="434343"/>
                </a:solidFill>
                <a:latin typeface="Roboto" panose="02000000000000000000" pitchFamily="2" charset="0"/>
                <a:ea typeface="Roboto" panose="02000000000000000000" pitchFamily="2" charset="0"/>
              </a:rPr>
              <a:t>maggie</a:t>
            </a:r>
            <a:r>
              <a:rPr lang="en-US" sz="1400" b="1" dirty="0">
                <a:solidFill>
                  <a:srgbClr val="434343"/>
                </a:solidFill>
                <a:latin typeface="Roboto" panose="02000000000000000000" pitchFamily="2" charset="0"/>
                <a:ea typeface="Roboto" panose="02000000000000000000" pitchFamily="2" charset="0"/>
              </a:rPr>
              <a:t>”), </a:t>
            </a:r>
            <a:r>
              <a:rPr lang="en-US" sz="1400" dirty="0">
                <a:solidFill>
                  <a:srgbClr val="434343"/>
                </a:solidFill>
              </a:rPr>
              <a:t>First, your computer </a:t>
            </a:r>
            <a:r>
              <a:rPr lang="en-US" sz="1400" b="1" dirty="0">
                <a:solidFill>
                  <a:srgbClr val="434343"/>
                </a:solidFill>
                <a:latin typeface="Roboto" panose="02000000000000000000" pitchFamily="2" charset="0"/>
                <a:ea typeface="Roboto" panose="02000000000000000000" pitchFamily="2" charset="0"/>
              </a:rPr>
              <a:t>allocates a box </a:t>
            </a:r>
            <a:r>
              <a:rPr lang="en-US" sz="1400" dirty="0">
                <a:solidFill>
                  <a:srgbClr val="434343"/>
                </a:solidFill>
              </a:rPr>
              <a:t>of memory for that function call.</a:t>
            </a:r>
          </a:p>
        </p:txBody>
      </p:sp>
      <p:sp>
        <p:nvSpPr>
          <p:cNvPr id="159" name="Google Shape;159;p34"/>
          <p:cNvSpPr txBox="1">
            <a:spLocks noGrp="1"/>
          </p:cNvSpPr>
          <p:nvPr>
            <p:ph type="ctrTitle"/>
          </p:nvPr>
        </p:nvSpPr>
        <p:spPr>
          <a:xfrm>
            <a:off x="1964851" y="198474"/>
            <a:ext cx="5214300" cy="8435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call stack</a:t>
            </a:r>
          </a:p>
        </p:txBody>
      </p:sp>
      <p:sp>
        <p:nvSpPr>
          <p:cNvPr id="2" name="Rectangle 1">
            <a:extLst>
              <a:ext uri="{FF2B5EF4-FFF2-40B4-BE49-F238E27FC236}">
                <a16:creationId xmlns:a16="http://schemas.microsoft.com/office/drawing/2014/main" id="{9338C212-BED4-7062-86FE-774EC9BEBC71}"/>
              </a:ext>
            </a:extLst>
          </p:cNvPr>
          <p:cNvSpPr>
            <a:spLocks noChangeArrowheads="1"/>
          </p:cNvSpPr>
          <p:nvPr/>
        </p:nvSpPr>
        <p:spPr bwMode="auto">
          <a:xfrm>
            <a:off x="978195" y="1256575"/>
            <a:ext cx="4032717" cy="161582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CC7832"/>
                </a:solidFill>
                <a:effectLst/>
                <a:latin typeface="Roboto" panose="02000000000000000000" pitchFamily="2" charset="0"/>
              </a:rPr>
              <a:t>public void </a:t>
            </a:r>
            <a:r>
              <a:rPr kumimoji="0" lang="en-US" altLang="en-US" sz="900" b="0" i="0" u="none" strike="noStrike" cap="none" normalizeH="0" baseline="0" dirty="0">
                <a:ln>
                  <a:noFill/>
                </a:ln>
                <a:solidFill>
                  <a:srgbClr val="FFC66D"/>
                </a:solidFill>
                <a:effectLst/>
                <a:latin typeface="Roboto" panose="02000000000000000000" pitchFamily="2" charset="0"/>
              </a:rPr>
              <a:t>greet2</a:t>
            </a:r>
            <a:r>
              <a:rPr kumimoji="0" lang="en-US" altLang="en-US" sz="900" b="0" i="0" u="none" strike="noStrike" cap="none" normalizeH="0" baseline="0" dirty="0">
                <a:ln>
                  <a:noFill/>
                </a:ln>
                <a:solidFill>
                  <a:srgbClr val="A9B7C6"/>
                </a:solidFill>
                <a:effectLst/>
                <a:latin typeface="Roboto" panose="02000000000000000000" pitchFamily="2" charset="0"/>
              </a:rPr>
              <a:t>(String name){</a:t>
            </a:r>
            <a:br>
              <a:rPr kumimoji="0" lang="en-US" altLang="en-US" sz="900" b="0" i="0" u="none" strike="noStrike" cap="none" normalizeH="0" baseline="0" dirty="0">
                <a:ln>
                  <a:noFill/>
                </a:ln>
                <a:solidFill>
                  <a:srgbClr val="A9B7C6"/>
                </a:solidFill>
                <a:effectLst/>
                <a:latin typeface="Roboto" panose="02000000000000000000" pitchFamily="2" charset="0"/>
              </a:rPr>
            </a:br>
            <a:r>
              <a:rPr kumimoji="0" lang="en-US" altLang="en-US" sz="900" b="0" i="0" u="none" strike="noStrike" cap="none" normalizeH="0" baseline="0" dirty="0">
                <a:ln>
                  <a:noFill/>
                </a:ln>
                <a:solidFill>
                  <a:srgbClr val="A9B7C6"/>
                </a:solidFill>
                <a:effectLst/>
                <a:latin typeface="Roboto" panose="02000000000000000000" pitchFamily="2" charset="0"/>
              </a:rPr>
              <a:t>    </a:t>
            </a:r>
            <a:r>
              <a:rPr kumimoji="0" lang="en-US" altLang="en-US" sz="900" b="0" i="0" u="none" strike="noStrike" cap="none" normalizeH="0" baseline="0" dirty="0" err="1">
                <a:ln>
                  <a:noFill/>
                </a:ln>
                <a:solidFill>
                  <a:srgbClr val="A9B7C6"/>
                </a:solidFill>
                <a:effectLst/>
                <a:latin typeface="Roboto" panose="02000000000000000000" pitchFamily="2" charset="0"/>
              </a:rPr>
              <a:t>System.</a:t>
            </a:r>
            <a:r>
              <a:rPr kumimoji="0" lang="en-US" altLang="en-US" sz="900" b="0" i="1" u="none" strike="noStrike" cap="none" normalizeH="0" baseline="0" dirty="0" err="1">
                <a:ln>
                  <a:noFill/>
                </a:ln>
                <a:solidFill>
                  <a:srgbClr val="9876AA"/>
                </a:solidFill>
                <a:effectLst/>
                <a:latin typeface="Roboto" panose="02000000000000000000" pitchFamily="2" charset="0"/>
              </a:rPr>
              <a:t>out</a:t>
            </a:r>
            <a:r>
              <a:rPr kumimoji="0" lang="en-US" altLang="en-US" sz="900" b="0" i="0" u="none" strike="noStrike" cap="none" normalizeH="0" baseline="0" dirty="0" err="1">
                <a:ln>
                  <a:noFill/>
                </a:ln>
                <a:solidFill>
                  <a:srgbClr val="A9B7C6"/>
                </a:solidFill>
                <a:effectLst/>
                <a:latin typeface="Roboto" panose="02000000000000000000" pitchFamily="2" charset="0"/>
              </a:rPr>
              <a:t>.println</a:t>
            </a:r>
            <a:r>
              <a:rPr kumimoji="0" lang="en-US" altLang="en-US" sz="900" b="0" i="0" u="none" strike="noStrike" cap="none" normalizeH="0" baseline="0" dirty="0">
                <a:ln>
                  <a:noFill/>
                </a:ln>
                <a:solidFill>
                  <a:srgbClr val="A9B7C6"/>
                </a:solidFill>
                <a:effectLst/>
                <a:latin typeface="Roboto" panose="02000000000000000000" pitchFamily="2" charset="0"/>
              </a:rPr>
              <a:t>(</a:t>
            </a:r>
            <a:r>
              <a:rPr kumimoji="0" lang="en-US" altLang="en-US" sz="900" b="0" i="0" u="none" strike="noStrike" cap="none" normalizeH="0" baseline="0" dirty="0">
                <a:ln>
                  <a:noFill/>
                </a:ln>
                <a:solidFill>
                  <a:srgbClr val="6A8759"/>
                </a:solidFill>
                <a:effectLst/>
                <a:latin typeface="Roboto" panose="02000000000000000000" pitchFamily="2" charset="0"/>
              </a:rPr>
              <a:t>"how are you, "</a:t>
            </a:r>
            <a:r>
              <a:rPr kumimoji="0" lang="en-US" altLang="en-US" sz="900" b="0" i="0" u="none" strike="noStrike" cap="none" normalizeH="0" baseline="0" dirty="0">
                <a:ln>
                  <a:noFill/>
                </a:ln>
                <a:solidFill>
                  <a:srgbClr val="A9B7C6"/>
                </a:solidFill>
                <a:effectLst/>
                <a:latin typeface="Roboto" panose="02000000000000000000" pitchFamily="2" charset="0"/>
              </a:rPr>
              <a:t>+ name +</a:t>
            </a:r>
            <a:r>
              <a:rPr kumimoji="0" lang="en-US" altLang="en-US" sz="900" b="0" i="0" u="none" strike="noStrike" cap="none" normalizeH="0" baseline="0" dirty="0">
                <a:ln>
                  <a:noFill/>
                </a:ln>
                <a:solidFill>
                  <a:srgbClr val="6A8759"/>
                </a:solidFill>
                <a:effectLst/>
                <a:latin typeface="Roboto" panose="02000000000000000000" pitchFamily="2" charset="0"/>
              </a:rPr>
              <a:t>"?"</a:t>
            </a:r>
            <a:r>
              <a:rPr kumimoji="0" lang="en-US" altLang="en-US" sz="900" b="0" i="0" u="none" strike="noStrike" cap="none" normalizeH="0" baseline="0" dirty="0">
                <a:ln>
                  <a:noFill/>
                </a:ln>
                <a:solidFill>
                  <a:srgbClr val="A9B7C6"/>
                </a:solidFill>
                <a:effectLst/>
                <a:latin typeface="Roboto" panose="02000000000000000000" pitchFamily="2" charset="0"/>
              </a:rPr>
              <a:t>)</a:t>
            </a:r>
            <a:r>
              <a:rPr kumimoji="0" lang="en-US" altLang="en-US" sz="900" b="0" i="0" u="none" strike="noStrike" cap="none" normalizeH="0" baseline="0" dirty="0">
                <a:ln>
                  <a:noFill/>
                </a:ln>
                <a:solidFill>
                  <a:srgbClr val="CC7832"/>
                </a:solidFill>
                <a:effectLst/>
                <a:latin typeface="Roboto" panose="02000000000000000000" pitchFamily="2" charset="0"/>
              </a:rPr>
              <a:t>;</a:t>
            </a:r>
            <a:br>
              <a:rPr kumimoji="0" lang="en-US" altLang="en-US" sz="900" b="0" i="0" u="none" strike="noStrike" cap="none" normalizeH="0" baseline="0" dirty="0">
                <a:ln>
                  <a:noFill/>
                </a:ln>
                <a:solidFill>
                  <a:srgbClr val="CC7832"/>
                </a:solidFill>
                <a:effectLst/>
                <a:latin typeface="Roboto" panose="02000000000000000000" pitchFamily="2" charset="0"/>
              </a:rPr>
            </a:br>
            <a:r>
              <a:rPr kumimoji="0" lang="en-US" altLang="en-US" sz="900" b="0" i="0" u="none" strike="noStrike" cap="none" normalizeH="0" baseline="0" dirty="0">
                <a:ln>
                  <a:noFill/>
                </a:ln>
                <a:solidFill>
                  <a:srgbClr val="A9B7C6"/>
                </a:solidFill>
                <a:effectLst/>
                <a:latin typeface="Roboto" panose="02000000000000000000" pitchFamily="2" charset="0"/>
              </a:rPr>
              <a:t>}</a:t>
            </a:r>
            <a:br>
              <a:rPr kumimoji="0" lang="en-US" altLang="en-US" sz="900" b="0" i="0" u="none" strike="noStrike" cap="none" normalizeH="0" baseline="0" dirty="0">
                <a:ln>
                  <a:noFill/>
                </a:ln>
                <a:solidFill>
                  <a:srgbClr val="A9B7C6"/>
                </a:solidFill>
                <a:effectLst/>
                <a:latin typeface="Roboto" panose="02000000000000000000" pitchFamily="2" charset="0"/>
              </a:rPr>
            </a:br>
            <a:r>
              <a:rPr kumimoji="0" lang="en-US" altLang="en-US" sz="900" b="0" i="0" u="none" strike="noStrike" cap="none" normalizeH="0" baseline="0" dirty="0">
                <a:ln>
                  <a:noFill/>
                </a:ln>
                <a:solidFill>
                  <a:srgbClr val="CC7832"/>
                </a:solidFill>
                <a:effectLst/>
                <a:latin typeface="Roboto" panose="02000000000000000000" pitchFamily="2" charset="0"/>
              </a:rPr>
              <a:t>public void </a:t>
            </a:r>
            <a:r>
              <a:rPr kumimoji="0" lang="en-US" altLang="en-US" sz="900" b="0" i="0" u="none" strike="noStrike" cap="none" normalizeH="0" baseline="0" dirty="0">
                <a:ln>
                  <a:noFill/>
                </a:ln>
                <a:solidFill>
                  <a:srgbClr val="FFC66D"/>
                </a:solidFill>
                <a:effectLst/>
                <a:latin typeface="Roboto" panose="02000000000000000000" pitchFamily="2" charset="0"/>
              </a:rPr>
              <a:t>bye</a:t>
            </a:r>
            <a:r>
              <a:rPr kumimoji="0" lang="en-US" altLang="en-US" sz="900" b="0" i="0" u="none" strike="noStrike" cap="none" normalizeH="0" baseline="0" dirty="0">
                <a:ln>
                  <a:noFill/>
                </a:ln>
                <a:solidFill>
                  <a:srgbClr val="A9B7C6"/>
                </a:solidFill>
                <a:effectLst/>
                <a:latin typeface="Roboto" panose="02000000000000000000" pitchFamily="2" charset="0"/>
              </a:rPr>
              <a:t>(){</a:t>
            </a:r>
            <a:br>
              <a:rPr kumimoji="0" lang="en-US" altLang="en-US" sz="900" b="0" i="0" u="none" strike="noStrike" cap="none" normalizeH="0" baseline="0" dirty="0">
                <a:ln>
                  <a:noFill/>
                </a:ln>
                <a:solidFill>
                  <a:srgbClr val="A9B7C6"/>
                </a:solidFill>
                <a:effectLst/>
                <a:latin typeface="Roboto" panose="02000000000000000000" pitchFamily="2" charset="0"/>
              </a:rPr>
            </a:br>
            <a:r>
              <a:rPr kumimoji="0" lang="en-US" altLang="en-US" sz="900" b="0" i="0" u="none" strike="noStrike" cap="none" normalizeH="0" baseline="0" dirty="0">
                <a:ln>
                  <a:noFill/>
                </a:ln>
                <a:solidFill>
                  <a:srgbClr val="A9B7C6"/>
                </a:solidFill>
                <a:effectLst/>
                <a:latin typeface="Roboto" panose="02000000000000000000" pitchFamily="2" charset="0"/>
              </a:rPr>
              <a:t>    </a:t>
            </a:r>
            <a:r>
              <a:rPr kumimoji="0" lang="en-US" altLang="en-US" sz="900" b="0" i="0" u="none" strike="noStrike" cap="none" normalizeH="0" baseline="0" dirty="0" err="1">
                <a:ln>
                  <a:noFill/>
                </a:ln>
                <a:solidFill>
                  <a:srgbClr val="A9B7C6"/>
                </a:solidFill>
                <a:effectLst/>
                <a:latin typeface="Roboto" panose="02000000000000000000" pitchFamily="2" charset="0"/>
              </a:rPr>
              <a:t>System.</a:t>
            </a:r>
            <a:r>
              <a:rPr kumimoji="0" lang="en-US" altLang="en-US" sz="900" b="0" i="1" u="none" strike="noStrike" cap="none" normalizeH="0" baseline="0" dirty="0" err="1">
                <a:ln>
                  <a:noFill/>
                </a:ln>
                <a:solidFill>
                  <a:srgbClr val="9876AA"/>
                </a:solidFill>
                <a:effectLst/>
                <a:latin typeface="Roboto" panose="02000000000000000000" pitchFamily="2" charset="0"/>
              </a:rPr>
              <a:t>out</a:t>
            </a:r>
            <a:r>
              <a:rPr kumimoji="0" lang="en-US" altLang="en-US" sz="900" b="0" i="0" u="none" strike="noStrike" cap="none" normalizeH="0" baseline="0" dirty="0" err="1">
                <a:ln>
                  <a:noFill/>
                </a:ln>
                <a:solidFill>
                  <a:srgbClr val="A9B7C6"/>
                </a:solidFill>
                <a:effectLst/>
                <a:latin typeface="Roboto" panose="02000000000000000000" pitchFamily="2" charset="0"/>
              </a:rPr>
              <a:t>.println</a:t>
            </a:r>
            <a:r>
              <a:rPr kumimoji="0" lang="en-US" altLang="en-US" sz="900" b="0" i="0" u="none" strike="noStrike" cap="none" normalizeH="0" baseline="0" dirty="0">
                <a:ln>
                  <a:noFill/>
                </a:ln>
                <a:solidFill>
                  <a:srgbClr val="A9B7C6"/>
                </a:solidFill>
                <a:effectLst/>
                <a:latin typeface="Roboto" panose="02000000000000000000" pitchFamily="2" charset="0"/>
              </a:rPr>
              <a:t>(</a:t>
            </a:r>
            <a:r>
              <a:rPr kumimoji="0" lang="en-US" altLang="en-US" sz="900" b="0" i="0" u="none" strike="noStrike" cap="none" normalizeH="0" baseline="0" dirty="0">
                <a:ln>
                  <a:noFill/>
                </a:ln>
                <a:solidFill>
                  <a:srgbClr val="6A8759"/>
                </a:solidFill>
                <a:effectLst/>
                <a:latin typeface="Roboto" panose="02000000000000000000" pitchFamily="2" charset="0"/>
              </a:rPr>
              <a:t>"Ok bye!"</a:t>
            </a:r>
            <a:r>
              <a:rPr kumimoji="0" lang="en-US" altLang="en-US" sz="900" b="0" i="0" u="none" strike="noStrike" cap="none" normalizeH="0" baseline="0" dirty="0">
                <a:ln>
                  <a:noFill/>
                </a:ln>
                <a:solidFill>
                  <a:srgbClr val="A9B7C6"/>
                </a:solidFill>
                <a:effectLst/>
                <a:latin typeface="Roboto" panose="02000000000000000000" pitchFamily="2" charset="0"/>
              </a:rPr>
              <a:t>)</a:t>
            </a:r>
            <a:r>
              <a:rPr kumimoji="0" lang="en-US" altLang="en-US" sz="900" b="0" i="0" u="none" strike="noStrike" cap="none" normalizeH="0" baseline="0" dirty="0">
                <a:ln>
                  <a:noFill/>
                </a:ln>
                <a:solidFill>
                  <a:srgbClr val="CC7832"/>
                </a:solidFill>
                <a:effectLst/>
                <a:latin typeface="Roboto" panose="02000000000000000000" pitchFamily="2" charset="0"/>
              </a:rPr>
              <a:t>;</a:t>
            </a:r>
            <a:br>
              <a:rPr kumimoji="0" lang="en-US" altLang="en-US" sz="900" b="0" i="0" u="none" strike="noStrike" cap="none" normalizeH="0" baseline="0" dirty="0">
                <a:ln>
                  <a:noFill/>
                </a:ln>
                <a:solidFill>
                  <a:srgbClr val="CC7832"/>
                </a:solidFill>
                <a:effectLst/>
                <a:latin typeface="Roboto" panose="02000000000000000000" pitchFamily="2" charset="0"/>
              </a:rPr>
            </a:br>
            <a:r>
              <a:rPr kumimoji="0" lang="en-US" altLang="en-US" sz="900" b="0" i="0" u="none" strike="noStrike" cap="none" normalizeH="0" baseline="0" dirty="0">
                <a:ln>
                  <a:noFill/>
                </a:ln>
                <a:solidFill>
                  <a:srgbClr val="A9B7C6"/>
                </a:solidFill>
                <a:effectLst/>
                <a:latin typeface="Roboto" panose="02000000000000000000" pitchFamily="2" charset="0"/>
              </a:rPr>
              <a:t>}</a:t>
            </a:r>
            <a:br>
              <a:rPr kumimoji="0" lang="en-US" altLang="en-US" sz="900" b="0" i="0" u="none" strike="noStrike" cap="none" normalizeH="0" baseline="0" dirty="0">
                <a:ln>
                  <a:noFill/>
                </a:ln>
                <a:solidFill>
                  <a:srgbClr val="A9B7C6"/>
                </a:solidFill>
                <a:effectLst/>
                <a:latin typeface="Roboto" panose="02000000000000000000" pitchFamily="2" charset="0"/>
              </a:rPr>
            </a:br>
            <a:r>
              <a:rPr kumimoji="0" lang="en-US" altLang="en-US" sz="900" b="0" i="0" u="none" strike="noStrike" cap="none" normalizeH="0" baseline="0" dirty="0">
                <a:ln>
                  <a:noFill/>
                </a:ln>
                <a:solidFill>
                  <a:srgbClr val="CC7832"/>
                </a:solidFill>
                <a:effectLst/>
                <a:latin typeface="Roboto" panose="02000000000000000000" pitchFamily="2" charset="0"/>
              </a:rPr>
              <a:t>public void </a:t>
            </a:r>
            <a:r>
              <a:rPr kumimoji="0" lang="en-US" altLang="en-US" sz="900" b="0" i="0" u="none" strike="noStrike" cap="none" normalizeH="0" baseline="0" dirty="0">
                <a:ln>
                  <a:noFill/>
                </a:ln>
                <a:solidFill>
                  <a:srgbClr val="FFC66D"/>
                </a:solidFill>
                <a:effectLst/>
                <a:latin typeface="Roboto" panose="02000000000000000000" pitchFamily="2" charset="0"/>
              </a:rPr>
              <a:t>greet</a:t>
            </a:r>
            <a:r>
              <a:rPr kumimoji="0" lang="en-US" altLang="en-US" sz="900" b="0" i="0" u="none" strike="noStrike" cap="none" normalizeH="0" baseline="0" dirty="0">
                <a:ln>
                  <a:noFill/>
                </a:ln>
                <a:solidFill>
                  <a:srgbClr val="A9B7C6"/>
                </a:solidFill>
                <a:effectLst/>
                <a:latin typeface="Roboto" panose="02000000000000000000" pitchFamily="2" charset="0"/>
              </a:rPr>
              <a:t>(String name){</a:t>
            </a:r>
            <a:br>
              <a:rPr kumimoji="0" lang="en-US" altLang="en-US" sz="900" b="0" i="0" u="none" strike="noStrike" cap="none" normalizeH="0" baseline="0" dirty="0">
                <a:ln>
                  <a:noFill/>
                </a:ln>
                <a:solidFill>
                  <a:srgbClr val="A9B7C6"/>
                </a:solidFill>
                <a:effectLst/>
                <a:latin typeface="Roboto" panose="02000000000000000000" pitchFamily="2" charset="0"/>
              </a:rPr>
            </a:br>
            <a:r>
              <a:rPr kumimoji="0" lang="en-US" altLang="en-US" sz="900" b="0" i="0" u="none" strike="noStrike" cap="none" normalizeH="0" baseline="0" dirty="0">
                <a:ln>
                  <a:noFill/>
                </a:ln>
                <a:solidFill>
                  <a:srgbClr val="A9B7C6"/>
                </a:solidFill>
                <a:effectLst/>
                <a:latin typeface="Roboto" panose="02000000000000000000" pitchFamily="2" charset="0"/>
              </a:rPr>
              <a:t>    </a:t>
            </a:r>
            <a:r>
              <a:rPr kumimoji="0" lang="en-US" altLang="en-US" sz="900" b="0" i="0" u="none" strike="noStrike" cap="none" normalizeH="0" baseline="0" dirty="0" err="1">
                <a:ln>
                  <a:noFill/>
                </a:ln>
                <a:solidFill>
                  <a:srgbClr val="A9B7C6"/>
                </a:solidFill>
                <a:effectLst/>
                <a:latin typeface="Roboto" panose="02000000000000000000" pitchFamily="2" charset="0"/>
              </a:rPr>
              <a:t>System.</a:t>
            </a:r>
            <a:r>
              <a:rPr kumimoji="0" lang="en-US" altLang="en-US" sz="900" b="0" i="1" u="none" strike="noStrike" cap="none" normalizeH="0" baseline="0" dirty="0" err="1">
                <a:ln>
                  <a:noFill/>
                </a:ln>
                <a:solidFill>
                  <a:srgbClr val="9876AA"/>
                </a:solidFill>
                <a:effectLst/>
                <a:latin typeface="Roboto" panose="02000000000000000000" pitchFamily="2" charset="0"/>
              </a:rPr>
              <a:t>out</a:t>
            </a:r>
            <a:r>
              <a:rPr kumimoji="0" lang="en-US" altLang="en-US" sz="900" b="0" i="0" u="none" strike="noStrike" cap="none" normalizeH="0" baseline="0" dirty="0" err="1">
                <a:ln>
                  <a:noFill/>
                </a:ln>
                <a:solidFill>
                  <a:srgbClr val="A9B7C6"/>
                </a:solidFill>
                <a:effectLst/>
                <a:latin typeface="Roboto" panose="02000000000000000000" pitchFamily="2" charset="0"/>
              </a:rPr>
              <a:t>.println</a:t>
            </a:r>
            <a:r>
              <a:rPr kumimoji="0" lang="en-US" altLang="en-US" sz="900" b="0" i="0" u="none" strike="noStrike" cap="none" normalizeH="0" baseline="0" dirty="0">
                <a:ln>
                  <a:noFill/>
                </a:ln>
                <a:solidFill>
                  <a:srgbClr val="A9B7C6"/>
                </a:solidFill>
                <a:effectLst/>
                <a:latin typeface="Roboto" panose="02000000000000000000" pitchFamily="2" charset="0"/>
              </a:rPr>
              <a:t>(</a:t>
            </a:r>
            <a:r>
              <a:rPr kumimoji="0" lang="en-US" altLang="en-US" sz="900" b="0" i="0" u="none" strike="noStrike" cap="none" normalizeH="0" baseline="0" dirty="0">
                <a:ln>
                  <a:noFill/>
                </a:ln>
                <a:solidFill>
                  <a:srgbClr val="6A8759"/>
                </a:solidFill>
                <a:effectLst/>
                <a:latin typeface="Roboto" panose="02000000000000000000" pitchFamily="2" charset="0"/>
              </a:rPr>
              <a:t>"hello, "</a:t>
            </a:r>
            <a:r>
              <a:rPr kumimoji="0" lang="en-US" altLang="en-US" sz="900" b="0" i="0" u="none" strike="noStrike" cap="none" normalizeH="0" baseline="0" dirty="0">
                <a:ln>
                  <a:noFill/>
                </a:ln>
                <a:solidFill>
                  <a:srgbClr val="A9B7C6"/>
                </a:solidFill>
                <a:effectLst/>
                <a:latin typeface="Roboto" panose="02000000000000000000" pitchFamily="2" charset="0"/>
              </a:rPr>
              <a:t>+name + </a:t>
            </a:r>
            <a:r>
              <a:rPr kumimoji="0" lang="en-US" altLang="en-US" sz="900" b="0" i="0" u="none" strike="noStrike" cap="none" normalizeH="0" baseline="0" dirty="0">
                <a:ln>
                  <a:noFill/>
                </a:ln>
                <a:solidFill>
                  <a:srgbClr val="6A8759"/>
                </a:solidFill>
                <a:effectLst/>
                <a:latin typeface="Roboto" panose="02000000000000000000" pitchFamily="2" charset="0"/>
              </a:rPr>
              <a:t>"!"</a:t>
            </a:r>
            <a:r>
              <a:rPr kumimoji="0" lang="en-US" altLang="en-US" sz="900" b="0" i="0" u="none" strike="noStrike" cap="none" normalizeH="0" baseline="0" dirty="0">
                <a:ln>
                  <a:noFill/>
                </a:ln>
                <a:solidFill>
                  <a:srgbClr val="A9B7C6"/>
                </a:solidFill>
                <a:effectLst/>
                <a:latin typeface="Roboto" panose="02000000000000000000" pitchFamily="2" charset="0"/>
              </a:rPr>
              <a:t>+greet2(name))</a:t>
            </a:r>
            <a:r>
              <a:rPr kumimoji="0" lang="en-US" altLang="en-US" sz="900" b="0" i="0" u="none" strike="noStrike" cap="none" normalizeH="0" baseline="0" dirty="0">
                <a:ln>
                  <a:noFill/>
                </a:ln>
                <a:solidFill>
                  <a:srgbClr val="CC7832"/>
                </a:solidFill>
                <a:effectLst/>
                <a:latin typeface="Roboto" panose="02000000000000000000" pitchFamily="2" charset="0"/>
              </a:rPr>
              <a:t>;</a:t>
            </a:r>
            <a:br>
              <a:rPr kumimoji="0" lang="en-US" altLang="en-US" sz="900" b="0" i="0" u="none" strike="noStrike" cap="none" normalizeH="0" baseline="0" dirty="0">
                <a:ln>
                  <a:noFill/>
                </a:ln>
                <a:solidFill>
                  <a:srgbClr val="CC7832"/>
                </a:solidFill>
                <a:effectLst/>
                <a:latin typeface="Roboto" panose="02000000000000000000" pitchFamily="2" charset="0"/>
              </a:rPr>
            </a:br>
            <a:r>
              <a:rPr kumimoji="0" lang="en-US" altLang="en-US" sz="900" b="0" i="0" u="none" strike="noStrike" cap="none" normalizeH="0" baseline="0" dirty="0">
                <a:ln>
                  <a:noFill/>
                </a:ln>
                <a:solidFill>
                  <a:srgbClr val="CC7832"/>
                </a:solidFill>
                <a:effectLst/>
                <a:latin typeface="Roboto" panose="02000000000000000000" pitchFamily="2" charset="0"/>
              </a:rPr>
              <a:t>    </a:t>
            </a:r>
            <a:r>
              <a:rPr kumimoji="0" lang="en-US" altLang="en-US" sz="900" b="0" i="0" u="none" strike="noStrike" cap="none" normalizeH="0" baseline="0" dirty="0" err="1">
                <a:ln>
                  <a:noFill/>
                </a:ln>
                <a:solidFill>
                  <a:srgbClr val="A9B7C6"/>
                </a:solidFill>
                <a:effectLst/>
                <a:latin typeface="Roboto" panose="02000000000000000000" pitchFamily="2" charset="0"/>
              </a:rPr>
              <a:t>System.</a:t>
            </a:r>
            <a:r>
              <a:rPr kumimoji="0" lang="en-US" altLang="en-US" sz="900" b="0" i="1" u="none" strike="noStrike" cap="none" normalizeH="0" baseline="0" dirty="0" err="1">
                <a:ln>
                  <a:noFill/>
                </a:ln>
                <a:solidFill>
                  <a:srgbClr val="9876AA"/>
                </a:solidFill>
                <a:effectLst/>
                <a:latin typeface="Roboto" panose="02000000000000000000" pitchFamily="2" charset="0"/>
              </a:rPr>
              <a:t>out</a:t>
            </a:r>
            <a:r>
              <a:rPr kumimoji="0" lang="en-US" altLang="en-US" sz="900" b="0" i="0" u="none" strike="noStrike" cap="none" normalizeH="0" baseline="0" dirty="0" err="1">
                <a:ln>
                  <a:noFill/>
                </a:ln>
                <a:solidFill>
                  <a:srgbClr val="A9B7C6"/>
                </a:solidFill>
                <a:effectLst/>
                <a:latin typeface="Roboto" panose="02000000000000000000" pitchFamily="2" charset="0"/>
              </a:rPr>
              <a:t>.println</a:t>
            </a:r>
            <a:r>
              <a:rPr kumimoji="0" lang="en-US" altLang="en-US" sz="900" b="0" i="0" u="none" strike="noStrike" cap="none" normalizeH="0" baseline="0" dirty="0">
                <a:ln>
                  <a:noFill/>
                </a:ln>
                <a:solidFill>
                  <a:srgbClr val="A9B7C6"/>
                </a:solidFill>
                <a:effectLst/>
                <a:latin typeface="Roboto" panose="02000000000000000000" pitchFamily="2" charset="0"/>
              </a:rPr>
              <a:t>(</a:t>
            </a:r>
            <a:r>
              <a:rPr kumimoji="0" lang="en-US" altLang="en-US" sz="900" b="0" i="0" u="none" strike="noStrike" cap="none" normalizeH="0" baseline="0" dirty="0">
                <a:ln>
                  <a:noFill/>
                </a:ln>
                <a:solidFill>
                  <a:srgbClr val="6A8759"/>
                </a:solidFill>
                <a:effectLst/>
                <a:latin typeface="Roboto" panose="02000000000000000000" pitchFamily="2" charset="0"/>
              </a:rPr>
              <a:t>"getting ready to say bay ..."</a:t>
            </a:r>
            <a:r>
              <a:rPr kumimoji="0" lang="en-US" altLang="en-US" sz="900" b="0" i="0" u="none" strike="noStrike" cap="none" normalizeH="0" baseline="0" dirty="0">
                <a:ln>
                  <a:noFill/>
                </a:ln>
                <a:solidFill>
                  <a:srgbClr val="A9B7C6"/>
                </a:solidFill>
                <a:effectLst/>
                <a:latin typeface="Roboto" panose="02000000000000000000" pitchFamily="2" charset="0"/>
              </a:rPr>
              <a:t>)</a:t>
            </a:r>
            <a:r>
              <a:rPr kumimoji="0" lang="en-US" altLang="en-US" sz="900" b="0" i="0" u="none" strike="noStrike" cap="none" normalizeH="0" baseline="0" dirty="0">
                <a:ln>
                  <a:noFill/>
                </a:ln>
                <a:solidFill>
                  <a:srgbClr val="CC7832"/>
                </a:solidFill>
                <a:effectLst/>
                <a:latin typeface="Roboto" panose="02000000000000000000" pitchFamily="2" charset="0"/>
              </a:rPr>
              <a:t>;</a:t>
            </a:r>
            <a:br>
              <a:rPr kumimoji="0" lang="en-US" altLang="en-US" sz="900" b="0" i="0" u="none" strike="noStrike" cap="none" normalizeH="0" baseline="0" dirty="0">
                <a:ln>
                  <a:noFill/>
                </a:ln>
                <a:solidFill>
                  <a:srgbClr val="CC7832"/>
                </a:solidFill>
                <a:effectLst/>
                <a:latin typeface="Roboto" panose="02000000000000000000" pitchFamily="2" charset="0"/>
              </a:rPr>
            </a:br>
            <a:r>
              <a:rPr kumimoji="0" lang="en-US" altLang="en-US" sz="900" b="0" i="0" u="none" strike="noStrike" cap="none" normalizeH="0" baseline="0" dirty="0">
                <a:ln>
                  <a:noFill/>
                </a:ln>
                <a:solidFill>
                  <a:srgbClr val="CC7832"/>
                </a:solidFill>
                <a:effectLst/>
                <a:latin typeface="Roboto" panose="02000000000000000000" pitchFamily="2" charset="0"/>
              </a:rPr>
              <a:t>    </a:t>
            </a:r>
            <a:r>
              <a:rPr kumimoji="0" lang="en-US" altLang="en-US" sz="900" b="0" i="0" u="none" strike="noStrike" cap="none" normalizeH="0" baseline="0" dirty="0">
                <a:ln>
                  <a:noFill/>
                </a:ln>
                <a:solidFill>
                  <a:srgbClr val="A9B7C6"/>
                </a:solidFill>
                <a:effectLst/>
                <a:latin typeface="Roboto" panose="02000000000000000000" pitchFamily="2" charset="0"/>
              </a:rPr>
              <a:t>bye()</a:t>
            </a:r>
            <a:r>
              <a:rPr kumimoji="0" lang="en-US" altLang="en-US" sz="900" b="0" i="0" u="none" strike="noStrike" cap="none" normalizeH="0" baseline="0" dirty="0">
                <a:ln>
                  <a:noFill/>
                </a:ln>
                <a:solidFill>
                  <a:srgbClr val="CC7832"/>
                </a:solidFill>
                <a:effectLst/>
                <a:latin typeface="Roboto" panose="02000000000000000000" pitchFamily="2" charset="0"/>
              </a:rPr>
              <a:t>;</a:t>
            </a:r>
            <a:br>
              <a:rPr kumimoji="0" lang="en-US" altLang="en-US" sz="900" b="0" i="0" u="none" strike="noStrike" cap="none" normalizeH="0" baseline="0" dirty="0">
                <a:ln>
                  <a:noFill/>
                </a:ln>
                <a:solidFill>
                  <a:srgbClr val="CC7832"/>
                </a:solidFill>
                <a:effectLst/>
                <a:latin typeface="Roboto" panose="02000000000000000000" pitchFamily="2" charset="0"/>
              </a:rPr>
            </a:br>
            <a:r>
              <a:rPr kumimoji="0" lang="en-US" altLang="en-US" sz="900" b="0" i="0" u="none" strike="noStrike" cap="none" normalizeH="0" baseline="0" dirty="0">
                <a:ln>
                  <a:noFill/>
                </a:ln>
                <a:solidFill>
                  <a:srgbClr val="A9B7C6"/>
                </a:solidFill>
                <a:effectLst/>
                <a:latin typeface="Roboto" panose="02000000000000000000" pitchFamily="2"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image80.png">
            <a:extLst>
              <a:ext uri="{FF2B5EF4-FFF2-40B4-BE49-F238E27FC236}">
                <a16:creationId xmlns:a16="http://schemas.microsoft.com/office/drawing/2014/main" id="{3F71F8AB-C50A-A011-CBF1-7C3236445F12}"/>
              </a:ext>
            </a:extLst>
          </p:cNvPr>
          <p:cNvPicPr>
            <a:picLocks noChangeAspect="1"/>
          </p:cNvPicPr>
          <p:nvPr/>
        </p:nvPicPr>
        <p:blipFill>
          <a:blip r:embed="rId3" cstate="print"/>
          <a:stretch>
            <a:fillRect/>
          </a:stretch>
        </p:blipFill>
        <p:spPr>
          <a:xfrm>
            <a:off x="2966720" y="4214141"/>
            <a:ext cx="1605280" cy="730885"/>
          </a:xfrm>
          <a:prstGeom prst="rect">
            <a:avLst/>
          </a:prstGeom>
        </p:spPr>
      </p:pic>
    </p:spTree>
    <p:extLst>
      <p:ext uri="{BB962C8B-B14F-4D97-AF65-F5344CB8AC3E}">
        <p14:creationId xmlns:p14="http://schemas.microsoft.com/office/powerpoint/2010/main" val="427633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13" end="1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0" y="864781"/>
            <a:ext cx="7789850" cy="4278719"/>
          </a:xfrm>
          <a:prstGeom prst="rect">
            <a:avLst/>
          </a:prstGeom>
        </p:spPr>
        <p:txBody>
          <a:bodyPr spcFirstLastPara="1" wrap="square" lIns="91425" tIns="91425" rIns="91425" bIns="91425" anchor="t" anchorCtr="0">
            <a:noAutofit/>
          </a:bodyPr>
          <a:lstStyle/>
          <a:p>
            <a:pPr marL="914400" indent="-304800">
              <a:lnSpc>
                <a:spcPct val="100000"/>
              </a:lnSpc>
              <a:buSzPts val="1200"/>
              <a:buFont typeface="Quattrocento Sans"/>
              <a:buChar char="■"/>
            </a:pPr>
            <a:r>
              <a:rPr lang="en-US" sz="1400" dirty="0">
                <a:solidFill>
                  <a:srgbClr val="434343"/>
                </a:solidFill>
              </a:rPr>
              <a:t>Now let’s use the memory. The variable name is set to “</a:t>
            </a:r>
            <a:r>
              <a:rPr lang="en-US" sz="1400" b="1" dirty="0" err="1">
                <a:solidFill>
                  <a:srgbClr val="434343"/>
                </a:solidFill>
              </a:rPr>
              <a:t>maggie</a:t>
            </a:r>
            <a:r>
              <a:rPr lang="en-US" sz="1400" dirty="0">
                <a:solidFill>
                  <a:srgbClr val="434343"/>
                </a:solidFill>
              </a:rPr>
              <a:t>”. That needs to be saved in memory.</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Every time you make a function call, your computer saves the values for all the variables for that call in memory like this. Next, you print hello, </a:t>
            </a:r>
            <a:r>
              <a:rPr lang="en-US" sz="1400" dirty="0" err="1">
                <a:solidFill>
                  <a:srgbClr val="434343"/>
                </a:solidFill>
              </a:rPr>
              <a:t>maggie</a:t>
            </a:r>
            <a:r>
              <a:rPr lang="en-US" sz="1400" dirty="0">
                <a:solidFill>
                  <a:srgbClr val="434343"/>
                </a:solidFill>
              </a:rPr>
              <a:t>! Then you call greet2(“</a:t>
            </a:r>
            <a:r>
              <a:rPr lang="en-US" sz="1400" dirty="0" err="1">
                <a:solidFill>
                  <a:srgbClr val="434343"/>
                </a:solidFill>
              </a:rPr>
              <a:t>maggie</a:t>
            </a:r>
            <a:r>
              <a:rPr lang="en-US" sz="1400" dirty="0">
                <a:solidFill>
                  <a:srgbClr val="434343"/>
                </a:solidFill>
              </a:rPr>
              <a:t>”). Again, your computer allocates a box of memory for this function call.</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p:txBody>
      </p:sp>
      <p:sp>
        <p:nvSpPr>
          <p:cNvPr id="159" name="Google Shape;159;p34"/>
          <p:cNvSpPr txBox="1">
            <a:spLocks noGrp="1"/>
          </p:cNvSpPr>
          <p:nvPr>
            <p:ph type="ctrTitle"/>
          </p:nvPr>
        </p:nvSpPr>
        <p:spPr>
          <a:xfrm>
            <a:off x="1964851" y="198474"/>
            <a:ext cx="5214300" cy="8435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call stack</a:t>
            </a:r>
          </a:p>
        </p:txBody>
      </p:sp>
      <p:pic>
        <p:nvPicPr>
          <p:cNvPr id="3" name="image81.png">
            <a:extLst>
              <a:ext uri="{FF2B5EF4-FFF2-40B4-BE49-F238E27FC236}">
                <a16:creationId xmlns:a16="http://schemas.microsoft.com/office/drawing/2014/main" id="{2AAFC33D-E071-EF06-6AA9-56EE3C02C7E9}"/>
              </a:ext>
            </a:extLst>
          </p:cNvPr>
          <p:cNvPicPr>
            <a:picLocks noChangeAspect="1"/>
          </p:cNvPicPr>
          <p:nvPr/>
        </p:nvPicPr>
        <p:blipFill>
          <a:blip r:embed="rId3" cstate="print"/>
          <a:stretch>
            <a:fillRect/>
          </a:stretch>
        </p:blipFill>
        <p:spPr>
          <a:xfrm>
            <a:off x="3784600" y="1418715"/>
            <a:ext cx="1574800" cy="706755"/>
          </a:xfrm>
          <a:prstGeom prst="rect">
            <a:avLst/>
          </a:prstGeom>
        </p:spPr>
      </p:pic>
      <p:pic>
        <p:nvPicPr>
          <p:cNvPr id="4" name="image82.png">
            <a:extLst>
              <a:ext uri="{FF2B5EF4-FFF2-40B4-BE49-F238E27FC236}">
                <a16:creationId xmlns:a16="http://schemas.microsoft.com/office/drawing/2014/main" id="{0510E433-B4D3-4040-4981-504C90C231DA}"/>
              </a:ext>
            </a:extLst>
          </p:cNvPr>
          <p:cNvPicPr>
            <a:picLocks noChangeAspect="1"/>
          </p:cNvPicPr>
          <p:nvPr/>
        </p:nvPicPr>
        <p:blipFill>
          <a:blip r:embed="rId4" cstate="print"/>
          <a:stretch>
            <a:fillRect/>
          </a:stretch>
        </p:blipFill>
        <p:spPr>
          <a:xfrm>
            <a:off x="3255408" y="3449985"/>
            <a:ext cx="2774950" cy="1121410"/>
          </a:xfrm>
          <a:prstGeom prst="rect">
            <a:avLst/>
          </a:prstGeom>
        </p:spPr>
      </p:pic>
    </p:spTree>
    <p:extLst>
      <p:ext uri="{BB962C8B-B14F-4D97-AF65-F5344CB8AC3E}">
        <p14:creationId xmlns:p14="http://schemas.microsoft.com/office/powerpoint/2010/main" val="250516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0" y="864781"/>
            <a:ext cx="7789850" cy="4278719"/>
          </a:xfrm>
          <a:prstGeom prst="rect">
            <a:avLst/>
          </a:prstGeom>
        </p:spPr>
        <p:txBody>
          <a:bodyPr spcFirstLastPara="1" wrap="square" lIns="91425" tIns="91425" rIns="91425" bIns="91425" anchor="t" anchorCtr="0">
            <a:noAutofit/>
          </a:bodyPr>
          <a:lstStyle/>
          <a:p>
            <a:pPr marL="914400" indent="-304800">
              <a:lnSpc>
                <a:spcPct val="100000"/>
              </a:lnSpc>
              <a:buSzPts val="1200"/>
              <a:buFont typeface="Quattrocento Sans"/>
              <a:buChar char="■"/>
            </a:pPr>
            <a:r>
              <a:rPr lang="en-US" sz="1400" dirty="0">
                <a:solidFill>
                  <a:srgbClr val="434343"/>
                </a:solidFill>
              </a:rPr>
              <a:t>Your computer is using a stack for these boxes. The second box is added on top of the first one. You print how are you, </a:t>
            </a:r>
            <a:r>
              <a:rPr lang="en-US" sz="1400" dirty="0" err="1">
                <a:solidFill>
                  <a:srgbClr val="434343"/>
                </a:solidFill>
              </a:rPr>
              <a:t>maggie</a:t>
            </a:r>
            <a:r>
              <a:rPr lang="en-US" sz="1400" dirty="0">
                <a:solidFill>
                  <a:srgbClr val="434343"/>
                </a:solidFill>
              </a:rPr>
              <a:t>? Then you return from the function call. When this happens, the box on top of the stack gets popped of.</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609600" indent="0">
              <a:lnSpc>
                <a:spcPct val="100000"/>
              </a:lnSpc>
              <a:buSzPts val="1200"/>
              <a:buNone/>
            </a:pPr>
            <a:endParaRPr lang="en-US" sz="1400" dirty="0">
              <a:solidFill>
                <a:srgbClr val="434343"/>
              </a:solidFill>
            </a:endParaRPr>
          </a:p>
          <a:p>
            <a:pPr marL="609600" indent="0">
              <a:lnSpc>
                <a:spcPct val="100000"/>
              </a:lnSpc>
              <a:buSzPts val="1200"/>
              <a:buNone/>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When you called the greet2 function, the greet function was </a:t>
            </a:r>
            <a:r>
              <a:rPr lang="en-US" sz="1400" b="1" dirty="0">
                <a:solidFill>
                  <a:srgbClr val="434343"/>
                </a:solidFill>
                <a:latin typeface="Roboto" panose="02000000000000000000" pitchFamily="2" charset="0"/>
                <a:ea typeface="Roboto" panose="02000000000000000000" pitchFamily="2" charset="0"/>
              </a:rPr>
              <a:t>partially completed. </a:t>
            </a:r>
          </a:p>
          <a:p>
            <a:pPr marL="914400" indent="-304800">
              <a:lnSpc>
                <a:spcPct val="100000"/>
              </a:lnSpc>
              <a:buSzPts val="1200"/>
              <a:buFont typeface="Quattrocento Sans"/>
              <a:buChar char="■"/>
            </a:pPr>
            <a:r>
              <a:rPr lang="en-US" sz="1400" dirty="0">
                <a:solidFill>
                  <a:srgbClr val="434343"/>
                </a:solidFill>
              </a:rPr>
              <a:t>when you call a function from another function, the calling function </a:t>
            </a:r>
            <a:r>
              <a:rPr lang="en-US" sz="1400" b="1" dirty="0">
                <a:solidFill>
                  <a:srgbClr val="434343"/>
                </a:solidFill>
                <a:latin typeface="Roboto" panose="02000000000000000000" pitchFamily="2" charset="0"/>
                <a:ea typeface="Roboto" panose="02000000000000000000" pitchFamily="2" charset="0"/>
              </a:rPr>
              <a:t>is paused </a:t>
            </a:r>
            <a:r>
              <a:rPr lang="en-US" sz="1400" dirty="0">
                <a:solidFill>
                  <a:srgbClr val="434343"/>
                </a:solidFill>
              </a:rPr>
              <a:t>in a partially completed state.</a:t>
            </a:r>
          </a:p>
          <a:p>
            <a:pPr marL="609600" indent="0">
              <a:lnSpc>
                <a:spcPct val="100000"/>
              </a:lnSpc>
              <a:buSzPts val="1200"/>
              <a:buNone/>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All the values of the variables for that function are still stored in memory. Now that you’re done with the greet2 function, you’re back to the greet function, and you pick up where you left of.</a:t>
            </a:r>
          </a:p>
          <a:p>
            <a:pPr marL="609600" indent="0">
              <a:lnSpc>
                <a:spcPct val="100000"/>
              </a:lnSpc>
              <a:buSzPts val="1200"/>
              <a:buNone/>
            </a:pPr>
            <a:r>
              <a:rPr lang="en-US" sz="1400" dirty="0">
                <a:solidFill>
                  <a:srgbClr val="434343"/>
                </a:solidFill>
              </a:rPr>
              <a:t>	First you print getting ready to say bye…. You call the bye function.</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p:txBody>
      </p:sp>
      <p:sp>
        <p:nvSpPr>
          <p:cNvPr id="159" name="Google Shape;159;p34"/>
          <p:cNvSpPr txBox="1">
            <a:spLocks noGrp="1"/>
          </p:cNvSpPr>
          <p:nvPr>
            <p:ph type="ctrTitle"/>
          </p:nvPr>
        </p:nvSpPr>
        <p:spPr>
          <a:xfrm>
            <a:off x="1964851" y="198474"/>
            <a:ext cx="5214300" cy="8435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call stack</a:t>
            </a:r>
          </a:p>
        </p:txBody>
      </p:sp>
      <p:pic>
        <p:nvPicPr>
          <p:cNvPr id="10" name="image83.png">
            <a:extLst>
              <a:ext uri="{FF2B5EF4-FFF2-40B4-BE49-F238E27FC236}">
                <a16:creationId xmlns:a16="http://schemas.microsoft.com/office/drawing/2014/main" id="{D26472CF-E826-D498-9796-5FE4103FBB6B}"/>
              </a:ext>
            </a:extLst>
          </p:cNvPr>
          <p:cNvPicPr>
            <a:picLocks noChangeAspect="1"/>
          </p:cNvPicPr>
          <p:nvPr/>
        </p:nvPicPr>
        <p:blipFill>
          <a:blip r:embed="rId3" cstate="print"/>
          <a:stretch>
            <a:fillRect/>
          </a:stretch>
        </p:blipFill>
        <p:spPr>
          <a:xfrm>
            <a:off x="3799338" y="1474448"/>
            <a:ext cx="1998980" cy="1078865"/>
          </a:xfrm>
          <a:prstGeom prst="rect">
            <a:avLst/>
          </a:prstGeom>
        </p:spPr>
      </p:pic>
      <p:pic>
        <p:nvPicPr>
          <p:cNvPr id="14" name="image84.png">
            <a:extLst>
              <a:ext uri="{FF2B5EF4-FFF2-40B4-BE49-F238E27FC236}">
                <a16:creationId xmlns:a16="http://schemas.microsoft.com/office/drawing/2014/main" id="{C6E94FEB-AF87-AD36-D0F6-1F09EE67D1F8}"/>
              </a:ext>
            </a:extLst>
          </p:cNvPr>
          <p:cNvPicPr>
            <a:picLocks noChangeAspect="1"/>
          </p:cNvPicPr>
          <p:nvPr/>
        </p:nvPicPr>
        <p:blipFill>
          <a:blip r:embed="rId4" cstate="print"/>
          <a:stretch>
            <a:fillRect/>
          </a:stretch>
        </p:blipFill>
        <p:spPr>
          <a:xfrm>
            <a:off x="4048575" y="4186024"/>
            <a:ext cx="1500505" cy="926465"/>
          </a:xfrm>
          <a:prstGeom prst="rect">
            <a:avLst/>
          </a:prstGeom>
        </p:spPr>
      </p:pic>
    </p:spTree>
    <p:extLst>
      <p:ext uri="{BB962C8B-B14F-4D97-AF65-F5344CB8AC3E}">
        <p14:creationId xmlns:p14="http://schemas.microsoft.com/office/powerpoint/2010/main" val="2533266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8">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0" y="864781"/>
            <a:ext cx="7789850" cy="4278719"/>
          </a:xfrm>
          <a:prstGeom prst="rect">
            <a:avLst/>
          </a:prstGeom>
        </p:spPr>
        <p:txBody>
          <a:bodyPr spcFirstLastPara="1" wrap="square" lIns="91425" tIns="91425" rIns="91425" bIns="91425" anchor="t" anchorCtr="0">
            <a:noAutofit/>
          </a:bodyPr>
          <a:lstStyle/>
          <a:p>
            <a:pPr marL="914400" indent="-304800">
              <a:lnSpc>
                <a:spcPct val="100000"/>
              </a:lnSpc>
              <a:buSzPts val="1200"/>
              <a:buFont typeface="Quattrocento Sans"/>
              <a:buChar char="■"/>
            </a:pPr>
            <a:r>
              <a:rPr lang="en-US" sz="1400" dirty="0">
                <a:solidFill>
                  <a:srgbClr val="434343"/>
                </a:solidFill>
              </a:rPr>
              <a:t>A box for that function is added to the </a:t>
            </a:r>
            <a:r>
              <a:rPr lang="en-US" sz="1400" b="1" dirty="0">
                <a:solidFill>
                  <a:srgbClr val="434343"/>
                </a:solidFill>
                <a:latin typeface="Roboto" panose="02000000000000000000" pitchFamily="2" charset="0"/>
                <a:ea typeface="Roboto" panose="02000000000000000000" pitchFamily="2" charset="0"/>
              </a:rPr>
              <a:t>top of the stack</a:t>
            </a:r>
            <a:r>
              <a:rPr lang="en-US" sz="1400" dirty="0">
                <a:solidFill>
                  <a:srgbClr val="434343"/>
                </a:solidFill>
              </a:rPr>
              <a:t>. Then you print ok bye! and return from the function call.</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609600" indent="0">
              <a:lnSpc>
                <a:spcPct val="100000"/>
              </a:lnSpc>
              <a:buSzPts val="1200"/>
              <a:buNone/>
            </a:pPr>
            <a:endParaRPr lang="en-US" sz="1400" dirty="0">
              <a:solidFill>
                <a:srgbClr val="434343"/>
              </a:solidFill>
            </a:endParaRPr>
          </a:p>
          <a:p>
            <a:pPr marL="609600" indent="0">
              <a:lnSpc>
                <a:spcPct val="100000"/>
              </a:lnSpc>
              <a:buSzPts val="1200"/>
              <a:buNone/>
            </a:pPr>
            <a:endParaRPr lang="en-US" sz="1400" dirty="0">
              <a:solidFill>
                <a:srgbClr val="434343"/>
              </a:solidFill>
            </a:endParaRPr>
          </a:p>
          <a:p>
            <a:pPr marL="609600" indent="0">
              <a:lnSpc>
                <a:spcPct val="100000"/>
              </a:lnSpc>
              <a:buSzPts val="1200"/>
              <a:buNone/>
            </a:pPr>
            <a:endParaRPr lang="en-US" sz="1400" dirty="0">
              <a:solidFill>
                <a:srgbClr val="434343"/>
              </a:solidFill>
            </a:endParaRPr>
          </a:p>
          <a:p>
            <a:pPr marL="914400" indent="-304800">
              <a:lnSpc>
                <a:spcPct val="100000"/>
              </a:lnSpc>
              <a:buSzPts val="1200"/>
              <a:buFont typeface="Quattrocento Sans"/>
              <a:buChar char="■"/>
            </a:pPr>
            <a:r>
              <a:rPr lang="en-US" sz="1400" b="1" dirty="0">
                <a:solidFill>
                  <a:srgbClr val="434343"/>
                </a:solidFill>
                <a:latin typeface="Roboto" panose="02000000000000000000" pitchFamily="2" charset="0"/>
                <a:ea typeface="Roboto" panose="02000000000000000000" pitchFamily="2" charset="0"/>
              </a:rPr>
              <a:t>And you’re back to the greet function</a:t>
            </a:r>
            <a:r>
              <a:rPr lang="en-US" sz="1400" dirty="0">
                <a:solidFill>
                  <a:srgbClr val="434343"/>
                </a:solidFill>
              </a:rPr>
              <a:t>. There’s nothing else to be done, so you return from the greet function too. This stack, used to save the variables for multiple functions, is called the call stack.</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p:txBody>
      </p:sp>
      <p:sp>
        <p:nvSpPr>
          <p:cNvPr id="159" name="Google Shape;159;p34"/>
          <p:cNvSpPr txBox="1">
            <a:spLocks noGrp="1"/>
          </p:cNvSpPr>
          <p:nvPr>
            <p:ph type="ctrTitle"/>
          </p:nvPr>
        </p:nvSpPr>
        <p:spPr>
          <a:xfrm>
            <a:off x="1964851" y="198474"/>
            <a:ext cx="5214300" cy="8435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call stack</a:t>
            </a:r>
          </a:p>
        </p:txBody>
      </p:sp>
      <p:pic>
        <p:nvPicPr>
          <p:cNvPr id="3073" name="image85.png">
            <a:extLst>
              <a:ext uri="{FF2B5EF4-FFF2-40B4-BE49-F238E27FC236}">
                <a16:creationId xmlns:a16="http://schemas.microsoft.com/office/drawing/2014/main" id="{AEE5BA5B-61DC-F118-0C75-9938F13DA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0462" y="1627805"/>
            <a:ext cx="1743075" cy="91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43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1" name="Google Shape;191;p36"/>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92" name="Google Shape;192;p36"/>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94" name="Google Shape;194;p36"/>
          <p:cNvCxnSpPr/>
          <p:nvPr/>
        </p:nvCxnSpPr>
        <p:spPr>
          <a:xfrm>
            <a:off x="0" y="4028275"/>
            <a:ext cx="15615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0" y="864781"/>
            <a:ext cx="7789850" cy="4278719"/>
          </a:xfrm>
          <a:prstGeom prst="rect">
            <a:avLst/>
          </a:prstGeom>
        </p:spPr>
        <p:txBody>
          <a:bodyPr spcFirstLastPara="1" wrap="square" lIns="91425" tIns="91425" rIns="91425" bIns="91425" anchor="t" anchorCtr="0">
            <a:noAutofit/>
          </a:bodyPr>
          <a:lstStyle/>
          <a:p>
            <a:pPr marL="914400" indent="-304800">
              <a:lnSpc>
                <a:spcPct val="100000"/>
              </a:lnSpc>
              <a:buSzPts val="1200"/>
              <a:buFont typeface="Quattrocento Sans"/>
              <a:buChar char="■"/>
            </a:pPr>
            <a:r>
              <a:rPr lang="en-US" sz="1400" b="1" dirty="0">
                <a:solidFill>
                  <a:srgbClr val="434343"/>
                </a:solidFill>
                <a:latin typeface="Roboto" panose="02000000000000000000" pitchFamily="2" charset="0"/>
                <a:ea typeface="Roboto" panose="02000000000000000000" pitchFamily="2" charset="0"/>
              </a:rPr>
              <a:t>Recursive functions </a:t>
            </a:r>
            <a:r>
              <a:rPr lang="en-US" sz="1400" dirty="0">
                <a:solidFill>
                  <a:srgbClr val="434343"/>
                </a:solidFill>
              </a:rPr>
              <a:t>use the call stack too! Let’s look at this in action with the </a:t>
            </a:r>
            <a:r>
              <a:rPr lang="en-US" sz="1400" b="1" dirty="0">
                <a:solidFill>
                  <a:srgbClr val="434343"/>
                </a:solidFill>
                <a:latin typeface="Roboto" panose="02000000000000000000" pitchFamily="2" charset="0"/>
                <a:ea typeface="Roboto" panose="02000000000000000000" pitchFamily="2" charset="0"/>
              </a:rPr>
              <a:t>factorial</a:t>
            </a:r>
            <a:r>
              <a:rPr lang="en-US" sz="1400" dirty="0">
                <a:solidFill>
                  <a:srgbClr val="434343"/>
                </a:solidFill>
              </a:rPr>
              <a:t> function.</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609600" indent="0">
              <a:lnSpc>
                <a:spcPct val="100000"/>
              </a:lnSpc>
              <a:buSzPts val="1200"/>
              <a:buNone/>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Now suppose you call </a:t>
            </a:r>
            <a:r>
              <a:rPr lang="en-US" sz="1400" b="1" dirty="0">
                <a:solidFill>
                  <a:srgbClr val="434343"/>
                </a:solidFill>
                <a:latin typeface="Roboto" panose="02000000000000000000" pitchFamily="2" charset="0"/>
                <a:ea typeface="Roboto" panose="02000000000000000000" pitchFamily="2" charset="0"/>
              </a:rPr>
              <a:t>fact(3). </a:t>
            </a:r>
            <a:r>
              <a:rPr lang="en-US" sz="1400" dirty="0">
                <a:solidFill>
                  <a:srgbClr val="434343"/>
                </a:solidFill>
              </a:rPr>
              <a:t>Let’s step through this call line by line and see </a:t>
            </a:r>
            <a:r>
              <a:rPr lang="en-US" sz="1400" b="1" dirty="0">
                <a:solidFill>
                  <a:srgbClr val="434343"/>
                </a:solidFill>
                <a:latin typeface="Roboto" panose="02000000000000000000" pitchFamily="2" charset="0"/>
                <a:ea typeface="Roboto" panose="02000000000000000000" pitchFamily="2" charset="0"/>
              </a:rPr>
              <a:t>how the stack changes. </a:t>
            </a:r>
            <a:r>
              <a:rPr lang="en-US" sz="1400" dirty="0">
                <a:solidFill>
                  <a:srgbClr val="434343"/>
                </a:solidFill>
              </a:rPr>
              <a:t>Remember, the topmost box in the stack tells you what call to fact you’re currently on.</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609600" indent="0">
              <a:lnSpc>
                <a:spcPct val="100000"/>
              </a:lnSpc>
              <a:buSzPts val="1200"/>
              <a:buNone/>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First call</a:t>
            </a:r>
          </a:p>
          <a:p>
            <a:pPr marL="914400" indent="-304800">
              <a:lnSpc>
                <a:spcPct val="100000"/>
              </a:lnSpc>
              <a:buSzPts val="1200"/>
              <a:buFont typeface="Quattrocento Sans"/>
              <a:buChar char="■"/>
            </a:pPr>
            <a:endParaRPr lang="en-US" sz="1400" dirty="0">
              <a:solidFill>
                <a:srgbClr val="434343"/>
              </a:solidFill>
            </a:endParaRPr>
          </a:p>
        </p:txBody>
      </p:sp>
      <p:sp>
        <p:nvSpPr>
          <p:cNvPr id="159" name="Google Shape;159;p34"/>
          <p:cNvSpPr txBox="1">
            <a:spLocks noGrp="1"/>
          </p:cNvSpPr>
          <p:nvPr>
            <p:ph type="ctrTitle"/>
          </p:nvPr>
        </p:nvSpPr>
        <p:spPr>
          <a:xfrm>
            <a:off x="1964851" y="198474"/>
            <a:ext cx="5214300" cy="8435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call stack with recursion</a:t>
            </a:r>
          </a:p>
        </p:txBody>
      </p:sp>
      <p:pic>
        <p:nvPicPr>
          <p:cNvPr id="7" name="Picture 6">
            <a:extLst>
              <a:ext uri="{FF2B5EF4-FFF2-40B4-BE49-F238E27FC236}">
                <a16:creationId xmlns:a16="http://schemas.microsoft.com/office/drawing/2014/main" id="{61D5BA27-0703-2F5C-49D2-97FCDBB10AA1}"/>
              </a:ext>
            </a:extLst>
          </p:cNvPr>
          <p:cNvPicPr>
            <a:picLocks noChangeAspect="1"/>
          </p:cNvPicPr>
          <p:nvPr/>
        </p:nvPicPr>
        <p:blipFill>
          <a:blip r:embed="rId3"/>
          <a:stretch>
            <a:fillRect/>
          </a:stretch>
        </p:blipFill>
        <p:spPr>
          <a:xfrm>
            <a:off x="1717053" y="3083086"/>
            <a:ext cx="5709894" cy="2060414"/>
          </a:xfrm>
          <a:prstGeom prst="rect">
            <a:avLst/>
          </a:prstGeom>
        </p:spPr>
      </p:pic>
      <p:sp>
        <p:nvSpPr>
          <p:cNvPr id="2" name="Rectangle 1">
            <a:extLst>
              <a:ext uri="{FF2B5EF4-FFF2-40B4-BE49-F238E27FC236}">
                <a16:creationId xmlns:a16="http://schemas.microsoft.com/office/drawing/2014/main" id="{4E0EF703-E281-A028-8269-479508227DAF}"/>
              </a:ext>
            </a:extLst>
          </p:cNvPr>
          <p:cNvSpPr>
            <a:spLocks noChangeArrowheads="1"/>
          </p:cNvSpPr>
          <p:nvPr/>
        </p:nvSpPr>
        <p:spPr bwMode="auto">
          <a:xfrm>
            <a:off x="994867" y="1449998"/>
            <a:ext cx="3513337" cy="92333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CC7832"/>
                </a:solidFill>
                <a:effectLst/>
                <a:latin typeface="Roboto" panose="02000000000000000000" pitchFamily="2" charset="0"/>
              </a:rPr>
              <a:t>public int </a:t>
            </a:r>
            <a:r>
              <a:rPr kumimoji="0" lang="en-US" altLang="en-US" sz="900" b="0" i="0" u="none" strike="noStrike" cap="none" normalizeH="0" baseline="0" dirty="0">
                <a:ln>
                  <a:noFill/>
                </a:ln>
                <a:solidFill>
                  <a:srgbClr val="FFC66D"/>
                </a:solidFill>
                <a:effectLst/>
                <a:latin typeface="Roboto" panose="02000000000000000000" pitchFamily="2" charset="0"/>
              </a:rPr>
              <a:t>fact</a:t>
            </a:r>
            <a:r>
              <a:rPr kumimoji="0" lang="en-US" altLang="en-US" sz="900" b="0" i="0" u="none" strike="noStrike" cap="none" normalizeH="0" baseline="0" dirty="0">
                <a:ln>
                  <a:noFill/>
                </a:ln>
                <a:solidFill>
                  <a:srgbClr val="A9B7C6"/>
                </a:solidFill>
                <a:effectLst/>
                <a:latin typeface="Roboto" panose="02000000000000000000" pitchFamily="2" charset="0"/>
              </a:rPr>
              <a:t>(</a:t>
            </a:r>
            <a:r>
              <a:rPr kumimoji="0" lang="en-US" altLang="en-US" sz="900" b="0" i="0" u="none" strike="noStrike" cap="none" normalizeH="0" baseline="0" dirty="0">
                <a:ln>
                  <a:noFill/>
                </a:ln>
                <a:solidFill>
                  <a:srgbClr val="CC7832"/>
                </a:solidFill>
                <a:effectLst/>
                <a:latin typeface="Roboto" panose="02000000000000000000" pitchFamily="2" charset="0"/>
              </a:rPr>
              <a:t>int </a:t>
            </a:r>
            <a:r>
              <a:rPr kumimoji="0" lang="en-US" altLang="en-US" sz="900" b="0" i="0" u="none" strike="noStrike" cap="none" normalizeH="0" baseline="0" dirty="0">
                <a:ln>
                  <a:noFill/>
                </a:ln>
                <a:solidFill>
                  <a:srgbClr val="A9B7C6"/>
                </a:solidFill>
                <a:effectLst/>
                <a:latin typeface="Roboto" panose="02000000000000000000" pitchFamily="2" charset="0"/>
              </a:rPr>
              <a:t>num) {</a:t>
            </a:r>
            <a:br>
              <a:rPr kumimoji="0" lang="en-US" altLang="en-US" sz="900" b="0" i="0" u="none" strike="noStrike" cap="none" normalizeH="0" baseline="0" dirty="0">
                <a:ln>
                  <a:noFill/>
                </a:ln>
                <a:solidFill>
                  <a:srgbClr val="A9B7C6"/>
                </a:solidFill>
                <a:effectLst/>
                <a:latin typeface="Roboto" panose="02000000000000000000" pitchFamily="2" charset="0"/>
              </a:rPr>
            </a:br>
            <a:r>
              <a:rPr kumimoji="0" lang="en-US" altLang="en-US" sz="900" b="0" i="0" u="none" strike="noStrike" cap="none" normalizeH="0" baseline="0" dirty="0">
                <a:ln>
                  <a:noFill/>
                </a:ln>
                <a:solidFill>
                  <a:srgbClr val="A9B7C6"/>
                </a:solidFill>
                <a:effectLst/>
                <a:latin typeface="Roboto" panose="02000000000000000000" pitchFamily="2" charset="0"/>
              </a:rPr>
              <a:t>    </a:t>
            </a:r>
            <a:r>
              <a:rPr kumimoji="0" lang="en-US" altLang="en-US" sz="900" b="0" i="0" u="none" strike="noStrike" cap="none" normalizeH="0" baseline="0" dirty="0">
                <a:ln>
                  <a:noFill/>
                </a:ln>
                <a:solidFill>
                  <a:srgbClr val="CC7832"/>
                </a:solidFill>
                <a:effectLst/>
                <a:latin typeface="Roboto" panose="02000000000000000000" pitchFamily="2" charset="0"/>
              </a:rPr>
              <a:t>if </a:t>
            </a:r>
            <a:r>
              <a:rPr kumimoji="0" lang="en-US" altLang="en-US" sz="900" b="0" i="0" u="none" strike="noStrike" cap="none" normalizeH="0" baseline="0" dirty="0">
                <a:ln>
                  <a:noFill/>
                </a:ln>
                <a:solidFill>
                  <a:srgbClr val="A9B7C6"/>
                </a:solidFill>
                <a:effectLst/>
                <a:latin typeface="Roboto" panose="02000000000000000000" pitchFamily="2" charset="0"/>
              </a:rPr>
              <a:t>(num == </a:t>
            </a:r>
            <a:r>
              <a:rPr kumimoji="0" lang="en-US" altLang="en-US" sz="900" b="0" i="0" u="none" strike="noStrike" cap="none" normalizeH="0" baseline="0" dirty="0">
                <a:ln>
                  <a:noFill/>
                </a:ln>
                <a:solidFill>
                  <a:srgbClr val="6897BB"/>
                </a:solidFill>
                <a:effectLst/>
                <a:latin typeface="Roboto" panose="02000000000000000000" pitchFamily="2" charset="0"/>
              </a:rPr>
              <a:t>1</a:t>
            </a:r>
            <a:r>
              <a:rPr kumimoji="0" lang="en-US" altLang="en-US" sz="900" b="0" i="0" u="none" strike="noStrike" cap="none" normalizeH="0" baseline="0" dirty="0">
                <a:ln>
                  <a:noFill/>
                </a:ln>
                <a:solidFill>
                  <a:srgbClr val="A9B7C6"/>
                </a:solidFill>
                <a:effectLst/>
                <a:latin typeface="Roboto" panose="02000000000000000000" pitchFamily="2" charset="0"/>
              </a:rPr>
              <a:t>)</a:t>
            </a:r>
            <a:br>
              <a:rPr kumimoji="0" lang="en-US" altLang="en-US" sz="900" b="0" i="0" u="none" strike="noStrike" cap="none" normalizeH="0" baseline="0" dirty="0">
                <a:ln>
                  <a:noFill/>
                </a:ln>
                <a:solidFill>
                  <a:srgbClr val="A9B7C6"/>
                </a:solidFill>
                <a:effectLst/>
                <a:latin typeface="Roboto" panose="02000000000000000000" pitchFamily="2" charset="0"/>
              </a:rPr>
            </a:br>
            <a:r>
              <a:rPr kumimoji="0" lang="en-US" altLang="en-US" sz="900" b="0" i="0" u="none" strike="noStrike" cap="none" normalizeH="0" baseline="0" dirty="0">
                <a:ln>
                  <a:noFill/>
                </a:ln>
                <a:solidFill>
                  <a:srgbClr val="A9B7C6"/>
                </a:solidFill>
                <a:effectLst/>
                <a:latin typeface="Roboto" panose="02000000000000000000" pitchFamily="2" charset="0"/>
              </a:rPr>
              <a:t>        </a:t>
            </a:r>
            <a:r>
              <a:rPr kumimoji="0" lang="en-US" altLang="en-US" sz="900" b="0" i="0" u="none" strike="noStrike" cap="none" normalizeH="0" baseline="0" dirty="0">
                <a:ln>
                  <a:noFill/>
                </a:ln>
                <a:solidFill>
                  <a:srgbClr val="CC7832"/>
                </a:solidFill>
                <a:effectLst/>
                <a:latin typeface="Roboto" panose="02000000000000000000" pitchFamily="2" charset="0"/>
              </a:rPr>
              <a:t>return </a:t>
            </a:r>
            <a:r>
              <a:rPr kumimoji="0" lang="en-US" altLang="en-US" sz="900" b="0" i="0" u="none" strike="noStrike" cap="none" normalizeH="0" baseline="0" dirty="0">
                <a:ln>
                  <a:noFill/>
                </a:ln>
                <a:solidFill>
                  <a:srgbClr val="6897BB"/>
                </a:solidFill>
                <a:effectLst/>
                <a:latin typeface="Roboto" panose="02000000000000000000" pitchFamily="2" charset="0"/>
              </a:rPr>
              <a:t>1</a:t>
            </a:r>
            <a:r>
              <a:rPr kumimoji="0" lang="en-US" altLang="en-US" sz="900" b="0" i="0" u="none" strike="noStrike" cap="none" normalizeH="0" baseline="0" dirty="0">
                <a:ln>
                  <a:noFill/>
                </a:ln>
                <a:solidFill>
                  <a:srgbClr val="CC7832"/>
                </a:solidFill>
                <a:effectLst/>
                <a:latin typeface="Roboto" panose="02000000000000000000" pitchFamily="2" charset="0"/>
              </a:rPr>
              <a:t>;</a:t>
            </a:r>
            <a:br>
              <a:rPr kumimoji="0" lang="en-US" altLang="en-US" sz="900" b="0" i="0" u="none" strike="noStrike" cap="none" normalizeH="0" baseline="0" dirty="0">
                <a:ln>
                  <a:noFill/>
                </a:ln>
                <a:solidFill>
                  <a:srgbClr val="CC7832"/>
                </a:solidFill>
                <a:effectLst/>
                <a:latin typeface="Roboto" panose="02000000000000000000" pitchFamily="2" charset="0"/>
              </a:rPr>
            </a:br>
            <a:r>
              <a:rPr kumimoji="0" lang="en-US" altLang="en-US" sz="900" b="0" i="0" u="none" strike="noStrike" cap="none" normalizeH="0" baseline="0" dirty="0">
                <a:ln>
                  <a:noFill/>
                </a:ln>
                <a:solidFill>
                  <a:srgbClr val="CC7832"/>
                </a:solidFill>
                <a:effectLst/>
                <a:latin typeface="Roboto" panose="02000000000000000000" pitchFamily="2" charset="0"/>
              </a:rPr>
              <a:t>    else</a:t>
            </a:r>
            <a:br>
              <a:rPr kumimoji="0" lang="en-US" altLang="en-US" sz="900" b="0" i="0" u="none" strike="noStrike" cap="none" normalizeH="0" baseline="0" dirty="0">
                <a:ln>
                  <a:noFill/>
                </a:ln>
                <a:solidFill>
                  <a:srgbClr val="CC7832"/>
                </a:solidFill>
                <a:effectLst/>
                <a:latin typeface="Roboto" panose="02000000000000000000" pitchFamily="2" charset="0"/>
              </a:rPr>
            </a:br>
            <a:r>
              <a:rPr kumimoji="0" lang="en-US" altLang="en-US" sz="900" b="0" i="0" u="none" strike="noStrike" cap="none" normalizeH="0" baseline="0" dirty="0">
                <a:ln>
                  <a:noFill/>
                </a:ln>
                <a:solidFill>
                  <a:srgbClr val="CC7832"/>
                </a:solidFill>
                <a:effectLst/>
                <a:latin typeface="Roboto" panose="02000000000000000000" pitchFamily="2" charset="0"/>
              </a:rPr>
              <a:t>        return </a:t>
            </a:r>
            <a:r>
              <a:rPr kumimoji="0" lang="en-US" altLang="en-US" sz="900" b="0" i="0" u="none" strike="noStrike" cap="none" normalizeH="0" baseline="0" dirty="0">
                <a:ln>
                  <a:noFill/>
                </a:ln>
                <a:solidFill>
                  <a:srgbClr val="A9B7C6"/>
                </a:solidFill>
                <a:effectLst/>
                <a:latin typeface="Roboto" panose="02000000000000000000" pitchFamily="2" charset="0"/>
              </a:rPr>
              <a:t>num * fact(num - </a:t>
            </a:r>
            <a:r>
              <a:rPr kumimoji="0" lang="en-US" altLang="en-US" sz="900" b="0" i="0" u="none" strike="noStrike" cap="none" normalizeH="0" baseline="0" dirty="0">
                <a:ln>
                  <a:noFill/>
                </a:ln>
                <a:solidFill>
                  <a:srgbClr val="6897BB"/>
                </a:solidFill>
                <a:effectLst/>
                <a:latin typeface="Roboto" panose="02000000000000000000" pitchFamily="2" charset="0"/>
              </a:rPr>
              <a:t>1</a:t>
            </a:r>
            <a:r>
              <a:rPr kumimoji="0" lang="en-US" altLang="en-US" sz="900" b="0" i="0" u="none" strike="noStrike" cap="none" normalizeH="0" baseline="0" dirty="0">
                <a:ln>
                  <a:noFill/>
                </a:ln>
                <a:solidFill>
                  <a:srgbClr val="A9B7C6"/>
                </a:solidFill>
                <a:effectLst/>
                <a:latin typeface="Roboto" panose="02000000000000000000" pitchFamily="2" charset="0"/>
              </a:rPr>
              <a:t>)</a:t>
            </a:r>
            <a:r>
              <a:rPr kumimoji="0" lang="en-US" altLang="en-US" sz="900" b="0" i="0" u="none" strike="noStrike" cap="none" normalizeH="0" baseline="0" dirty="0">
                <a:ln>
                  <a:noFill/>
                </a:ln>
                <a:solidFill>
                  <a:srgbClr val="CC7832"/>
                </a:solidFill>
                <a:effectLst/>
                <a:latin typeface="Roboto" panose="02000000000000000000" pitchFamily="2" charset="0"/>
              </a:rPr>
              <a:t>;</a:t>
            </a:r>
            <a:br>
              <a:rPr kumimoji="0" lang="en-US" altLang="en-US" sz="900" b="0" i="0" u="none" strike="noStrike" cap="none" normalizeH="0" baseline="0" dirty="0">
                <a:ln>
                  <a:noFill/>
                </a:ln>
                <a:solidFill>
                  <a:srgbClr val="CC7832"/>
                </a:solidFill>
                <a:effectLst/>
                <a:latin typeface="Roboto" panose="02000000000000000000" pitchFamily="2" charset="0"/>
              </a:rPr>
            </a:br>
            <a:r>
              <a:rPr kumimoji="0" lang="en-US" altLang="en-US" sz="900" b="0" i="0" u="none" strike="noStrike" cap="none" normalizeH="0" baseline="0" dirty="0">
                <a:ln>
                  <a:noFill/>
                </a:ln>
                <a:solidFill>
                  <a:srgbClr val="A9B7C6"/>
                </a:solidFill>
                <a:effectLst/>
                <a:latin typeface="Roboto" panose="02000000000000000000" pitchFamily="2"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97354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8">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0" y="864781"/>
            <a:ext cx="7789850" cy="4278719"/>
          </a:xfrm>
          <a:prstGeom prst="rect">
            <a:avLst/>
          </a:prstGeom>
        </p:spPr>
        <p:txBody>
          <a:bodyPr spcFirstLastPara="1" wrap="square" lIns="91425" tIns="91425" rIns="91425" bIns="91425" anchor="t" anchorCtr="0">
            <a:noAutofit/>
          </a:bodyPr>
          <a:lstStyle/>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609600" indent="0">
              <a:lnSpc>
                <a:spcPct val="100000"/>
              </a:lnSpc>
              <a:buSzPts val="1200"/>
              <a:buNone/>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Second Call</a:t>
            </a: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Third Call</a:t>
            </a:r>
          </a:p>
        </p:txBody>
      </p:sp>
      <p:sp>
        <p:nvSpPr>
          <p:cNvPr id="159" name="Google Shape;159;p34"/>
          <p:cNvSpPr txBox="1">
            <a:spLocks noGrp="1"/>
          </p:cNvSpPr>
          <p:nvPr>
            <p:ph type="ctrTitle"/>
          </p:nvPr>
        </p:nvSpPr>
        <p:spPr>
          <a:xfrm>
            <a:off x="1964851" y="198474"/>
            <a:ext cx="5214300" cy="8435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call stack</a:t>
            </a:r>
          </a:p>
        </p:txBody>
      </p:sp>
      <p:pic>
        <p:nvPicPr>
          <p:cNvPr id="3" name="Picture 2">
            <a:extLst>
              <a:ext uri="{FF2B5EF4-FFF2-40B4-BE49-F238E27FC236}">
                <a16:creationId xmlns:a16="http://schemas.microsoft.com/office/drawing/2014/main" id="{EB9ACD46-87B6-29A6-694E-19DA709B65E8}"/>
              </a:ext>
            </a:extLst>
          </p:cNvPr>
          <p:cNvPicPr>
            <a:picLocks noChangeAspect="1"/>
          </p:cNvPicPr>
          <p:nvPr/>
        </p:nvPicPr>
        <p:blipFill>
          <a:blip r:embed="rId3"/>
          <a:stretch>
            <a:fillRect/>
          </a:stretch>
        </p:blipFill>
        <p:spPr>
          <a:xfrm>
            <a:off x="1964849" y="951801"/>
            <a:ext cx="6513466" cy="1872691"/>
          </a:xfrm>
          <a:prstGeom prst="rect">
            <a:avLst/>
          </a:prstGeom>
        </p:spPr>
      </p:pic>
      <p:pic>
        <p:nvPicPr>
          <p:cNvPr id="5" name="Picture 4">
            <a:extLst>
              <a:ext uri="{FF2B5EF4-FFF2-40B4-BE49-F238E27FC236}">
                <a16:creationId xmlns:a16="http://schemas.microsoft.com/office/drawing/2014/main" id="{316C5D0D-E1C0-6339-D27D-AF2006EEBC3D}"/>
              </a:ext>
            </a:extLst>
          </p:cNvPr>
          <p:cNvPicPr>
            <a:picLocks noChangeAspect="1"/>
          </p:cNvPicPr>
          <p:nvPr/>
        </p:nvPicPr>
        <p:blipFill>
          <a:blip r:embed="rId4"/>
          <a:stretch>
            <a:fillRect/>
          </a:stretch>
        </p:blipFill>
        <p:spPr>
          <a:xfrm>
            <a:off x="1964850" y="3145536"/>
            <a:ext cx="6513466" cy="1872691"/>
          </a:xfrm>
          <a:prstGeom prst="rect">
            <a:avLst/>
          </a:prstGeom>
        </p:spPr>
      </p:pic>
    </p:spTree>
    <p:extLst>
      <p:ext uri="{BB962C8B-B14F-4D97-AF65-F5344CB8AC3E}">
        <p14:creationId xmlns:p14="http://schemas.microsoft.com/office/powerpoint/2010/main" val="300494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8">
                                            <p:txEl>
                                              <p:pRg st="14" end="1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0" y="864781"/>
            <a:ext cx="7789850" cy="4278719"/>
          </a:xfrm>
          <a:prstGeom prst="rect">
            <a:avLst/>
          </a:prstGeom>
        </p:spPr>
        <p:txBody>
          <a:bodyPr spcFirstLastPara="1" wrap="square" lIns="91425" tIns="91425" rIns="91425" bIns="91425" anchor="t" anchorCtr="0">
            <a:noAutofit/>
          </a:bodyPr>
          <a:lstStyle/>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609600" indent="0">
              <a:lnSpc>
                <a:spcPct val="100000"/>
              </a:lnSpc>
              <a:buSzPts val="1200"/>
              <a:buNone/>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914400" indent="-304800">
              <a:lnSpc>
                <a:spcPct val="100000"/>
              </a:lnSpc>
              <a:buSzPts val="1200"/>
              <a:buFont typeface="Quattrocento Sans"/>
              <a:buChar char="■"/>
            </a:pPr>
            <a:endParaRPr lang="en-US" sz="1400" dirty="0">
              <a:solidFill>
                <a:srgbClr val="434343"/>
              </a:solidFill>
            </a:endParaRPr>
          </a:p>
          <a:p>
            <a:pPr marL="609600" indent="0">
              <a:lnSpc>
                <a:spcPct val="100000"/>
              </a:lnSpc>
              <a:buSzPts val="1200"/>
              <a:buNone/>
            </a:pPr>
            <a:endParaRPr lang="en-US" sz="1400" dirty="0">
              <a:solidFill>
                <a:srgbClr val="434343"/>
              </a:solidFill>
            </a:endParaRPr>
          </a:p>
          <a:p>
            <a:pPr marL="914400" indent="-304800">
              <a:lnSpc>
                <a:spcPct val="100000"/>
              </a:lnSpc>
              <a:buSzPts val="1200"/>
              <a:buFont typeface="Quattrocento Sans"/>
              <a:buChar char="■"/>
            </a:pPr>
            <a:r>
              <a:rPr lang="en-US" sz="1400" dirty="0">
                <a:solidFill>
                  <a:srgbClr val="434343"/>
                </a:solidFill>
              </a:rPr>
              <a:t>Last Call</a:t>
            </a:r>
          </a:p>
        </p:txBody>
      </p:sp>
      <p:sp>
        <p:nvSpPr>
          <p:cNvPr id="159" name="Google Shape;159;p34"/>
          <p:cNvSpPr txBox="1">
            <a:spLocks noGrp="1"/>
          </p:cNvSpPr>
          <p:nvPr>
            <p:ph type="ctrTitle"/>
          </p:nvPr>
        </p:nvSpPr>
        <p:spPr>
          <a:xfrm>
            <a:off x="1964851" y="198474"/>
            <a:ext cx="5214300" cy="84351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 call stack</a:t>
            </a:r>
          </a:p>
        </p:txBody>
      </p:sp>
      <p:pic>
        <p:nvPicPr>
          <p:cNvPr id="2" name="image88.png">
            <a:extLst>
              <a:ext uri="{FF2B5EF4-FFF2-40B4-BE49-F238E27FC236}">
                <a16:creationId xmlns:a16="http://schemas.microsoft.com/office/drawing/2014/main" id="{5EF75A5E-15D5-82D2-0422-DF499BEC322C}"/>
              </a:ext>
            </a:extLst>
          </p:cNvPr>
          <p:cNvPicPr>
            <a:picLocks noChangeAspect="1"/>
          </p:cNvPicPr>
          <p:nvPr/>
        </p:nvPicPr>
        <p:blipFill>
          <a:blip r:embed="rId3" cstate="print"/>
          <a:stretch>
            <a:fillRect/>
          </a:stretch>
        </p:blipFill>
        <p:spPr>
          <a:xfrm>
            <a:off x="1815993" y="1863448"/>
            <a:ext cx="6513466" cy="1770229"/>
          </a:xfrm>
          <a:prstGeom prst="rect">
            <a:avLst/>
          </a:prstGeom>
        </p:spPr>
      </p:pic>
    </p:spTree>
    <p:extLst>
      <p:ext uri="{BB962C8B-B14F-4D97-AF65-F5344CB8AC3E}">
        <p14:creationId xmlns:p14="http://schemas.microsoft.com/office/powerpoint/2010/main" val="3109859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6"/>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663" name="Google Shape;663;p56"/>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434343"/>
              </a:buClr>
              <a:buSzPts val="1100"/>
              <a:buFont typeface="Arial"/>
              <a:buNone/>
            </a:pPr>
            <a:r>
              <a:rPr lang="en" dirty="0">
                <a:solidFill>
                  <a:srgbClr val="434343"/>
                </a:solidFill>
              </a:rPr>
              <a:t>Does anyone have any questions?</a:t>
            </a:r>
            <a:endParaRPr dirty="0">
              <a:solidFill>
                <a:srgbClr val="434343"/>
              </a:solidFill>
            </a:endParaRPr>
          </a:p>
          <a:p>
            <a:pPr marL="0" lvl="0" indent="0" algn="ctr" rtl="0">
              <a:spcBef>
                <a:spcPts val="0"/>
              </a:spcBef>
              <a:spcAft>
                <a:spcPts val="0"/>
              </a:spcAft>
              <a:buClr>
                <a:srgbClr val="434343"/>
              </a:buClr>
              <a:buSzPts val="1100"/>
              <a:buFont typeface="Arial"/>
              <a:buNone/>
            </a:pPr>
            <a:endParaRPr dirty="0">
              <a:solidFill>
                <a:srgbClr val="434343"/>
              </a:solidFill>
            </a:endParaRPr>
          </a:p>
          <a:p>
            <a:pPr marL="0" lvl="0" indent="0" algn="ctr" rtl="0">
              <a:spcBef>
                <a:spcPts val="0"/>
              </a:spcBef>
              <a:spcAft>
                <a:spcPts val="0"/>
              </a:spcAft>
              <a:buClr>
                <a:srgbClr val="434343"/>
              </a:buClr>
              <a:buSzPts val="1100"/>
              <a:buFont typeface="Arial"/>
              <a:buNone/>
            </a:pPr>
            <a:r>
              <a:rPr lang="en" dirty="0"/>
              <a:t>mahmoudahmedsm</a:t>
            </a:r>
            <a:r>
              <a:rPr lang="en" dirty="0">
                <a:solidFill>
                  <a:srgbClr val="434343"/>
                </a:solidFill>
              </a:rPr>
              <a:t>@gmail.com </a:t>
            </a:r>
          </a:p>
        </p:txBody>
      </p:sp>
      <p:cxnSp>
        <p:nvCxnSpPr>
          <p:cNvPr id="664" name="Google Shape;664;p56"/>
          <p:cNvCxnSpPr/>
          <p:nvPr/>
        </p:nvCxnSpPr>
        <p:spPr>
          <a:xfrm rot="10800000">
            <a:off x="8156400" y="630088"/>
            <a:ext cx="1236300" cy="0"/>
          </a:xfrm>
          <a:prstGeom prst="straightConnector1">
            <a:avLst/>
          </a:prstGeom>
          <a:noFill/>
          <a:ln w="9525" cap="flat" cmpd="sng">
            <a:solidFill>
              <a:srgbClr val="595959"/>
            </a:solidFill>
            <a:prstDash val="solid"/>
            <a:round/>
            <a:headEnd type="none" w="med" len="med"/>
            <a:tailEnd type="none" w="med" len="med"/>
          </a:ln>
        </p:spPr>
      </p:cxnSp>
      <p:grpSp>
        <p:nvGrpSpPr>
          <p:cNvPr id="665" name="Google Shape;665;p56"/>
          <p:cNvGrpSpPr/>
          <p:nvPr/>
        </p:nvGrpSpPr>
        <p:grpSpPr>
          <a:xfrm>
            <a:off x="8634812" y="808176"/>
            <a:ext cx="279476" cy="279476"/>
            <a:chOff x="1379798" y="1723250"/>
            <a:chExt cx="397887" cy="397887"/>
          </a:xfrm>
        </p:grpSpPr>
        <p:sp>
          <p:nvSpPr>
            <p:cNvPr id="666" name="Google Shape;666;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6">
              <a:hlinkClick r:id="rId3"/>
            </p:cNvPr>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56"/>
          <p:cNvGrpSpPr/>
          <p:nvPr/>
        </p:nvGrpSpPr>
        <p:grpSpPr>
          <a:xfrm>
            <a:off x="8184642" y="808176"/>
            <a:ext cx="279490" cy="279476"/>
            <a:chOff x="266768" y="1721375"/>
            <a:chExt cx="397907" cy="397887"/>
          </a:xfrm>
        </p:grpSpPr>
        <p:sp>
          <p:nvSpPr>
            <p:cNvPr id="671" name="Google Shape;671;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2" name="Google Shape;672;p56">
              <a:hlinkClick r:id="rId4"/>
            </p:cNvPr>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677" name="Google Shape;677;p56"/>
          <p:cNvCxnSpPr/>
          <p:nvPr/>
        </p:nvCxnSpPr>
        <p:spPr>
          <a:xfrm rot="10800000">
            <a:off x="-125" y="4765850"/>
            <a:ext cx="958500" cy="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77"/>
                                        </p:tgtEl>
                                        <p:attrNameLst>
                                          <p:attrName>style.visibility</p:attrName>
                                        </p:attrNameLst>
                                      </p:cBhvr>
                                      <p:to>
                                        <p:strVal val="visible"/>
                                      </p:to>
                                    </p:set>
                                    <p:anim calcmode="lin" valueType="num">
                                      <p:cBhvr additive="base">
                                        <p:cTn id="7" dur="1400"/>
                                        <p:tgtEl>
                                          <p:spTgt spid="677"/>
                                        </p:tgtEl>
                                        <p:attrNameLst>
                                          <p:attrName>ppt_x</p:attrName>
                                        </p:attrNameLst>
                                      </p:cBhvr>
                                      <p:tavLst>
                                        <p:tav tm="0">
                                          <p:val>
                                            <p:strVal val="#ppt_x-1"/>
                                          </p:val>
                                        </p:tav>
                                        <p:tav tm="100000">
                                          <p:val>
                                            <p:strVal val="#ppt_x"/>
                                          </p:val>
                                        </p:tav>
                                      </p:tavLst>
                                    </p:anim>
                                  </p:childTnLst>
                                </p:cTn>
                              </p:par>
                              <p:par>
                                <p:cTn id="8" presetID="2" presetClass="entr" presetSubtype="2" fill="hold" nodeType="withEffect">
                                  <p:stCondLst>
                                    <p:cond delay="0"/>
                                  </p:stCondLst>
                                  <p:childTnLst>
                                    <p:set>
                                      <p:cBhvr>
                                        <p:cTn id="9" dur="1" fill="hold">
                                          <p:stCondLst>
                                            <p:cond delay="0"/>
                                          </p:stCondLst>
                                        </p:cTn>
                                        <p:tgtEl>
                                          <p:spTgt spid="664"/>
                                        </p:tgtEl>
                                        <p:attrNameLst>
                                          <p:attrName>style.visibility</p:attrName>
                                        </p:attrNameLst>
                                      </p:cBhvr>
                                      <p:to>
                                        <p:strVal val="visible"/>
                                      </p:to>
                                    </p:set>
                                    <p:anim calcmode="lin" valueType="num">
                                      <p:cBhvr additive="base">
                                        <p:cTn id="10" dur="1400"/>
                                        <p:tgtEl>
                                          <p:spTgt spid="664"/>
                                        </p:tgtEl>
                                        <p:attrNameLst>
                                          <p:attrName>ppt_x</p:attrName>
                                        </p:attrNameLst>
                                      </p:cBhvr>
                                      <p:tavLst>
                                        <p:tav tm="0">
                                          <p:val>
                                            <p:strVal val="#ppt_x+1"/>
                                          </p:val>
                                        </p:tav>
                                        <p:tav tm="100000">
                                          <p:val>
                                            <p:strVal val="#ppt_x"/>
                                          </p:val>
                                        </p:tav>
                                      </p:tavLst>
                                    </p:anim>
                                  </p:childTnLst>
                                </p:cTn>
                              </p:par>
                            </p:childTnLst>
                          </p:cTn>
                        </p:par>
                        <p:par>
                          <p:cTn id="11" fill="hold">
                            <p:stCondLst>
                              <p:cond delay="1400"/>
                            </p:stCondLst>
                            <p:childTnLst>
                              <p:par>
                                <p:cTn id="12" presetID="10" presetClass="entr" presetSubtype="0" fill="hold" nodeType="afterEffect">
                                  <p:stCondLst>
                                    <p:cond delay="0"/>
                                  </p:stCondLst>
                                  <p:childTnLst>
                                    <p:set>
                                      <p:cBhvr>
                                        <p:cTn id="13" dur="1" fill="hold">
                                          <p:stCondLst>
                                            <p:cond delay="0"/>
                                          </p:stCondLst>
                                        </p:cTn>
                                        <p:tgtEl>
                                          <p:spTgt spid="670"/>
                                        </p:tgtEl>
                                        <p:attrNameLst>
                                          <p:attrName>style.visibility</p:attrName>
                                        </p:attrNameLst>
                                      </p:cBhvr>
                                      <p:to>
                                        <p:strVal val="visible"/>
                                      </p:to>
                                    </p:set>
                                    <p:animEffect transition="in" filter="fade">
                                      <p:cBhvr>
                                        <p:cTn id="14" dur="1200"/>
                                        <p:tgtEl>
                                          <p:spTgt spid="670"/>
                                        </p:tgtEl>
                                      </p:cBhvr>
                                    </p:animEffect>
                                  </p:childTnLst>
                                </p:cTn>
                              </p:par>
                              <p:par>
                                <p:cTn id="15" presetID="10" presetClass="entr" presetSubtype="0" fill="hold" nodeType="withEffect">
                                  <p:stCondLst>
                                    <p:cond delay="0"/>
                                  </p:stCondLst>
                                  <p:childTnLst>
                                    <p:set>
                                      <p:cBhvr>
                                        <p:cTn id="16" dur="1" fill="hold">
                                          <p:stCondLst>
                                            <p:cond delay="0"/>
                                          </p:stCondLst>
                                        </p:cTn>
                                        <p:tgtEl>
                                          <p:spTgt spid="665"/>
                                        </p:tgtEl>
                                        <p:attrNameLst>
                                          <p:attrName>style.visibility</p:attrName>
                                        </p:attrNameLst>
                                      </p:cBhvr>
                                      <p:to>
                                        <p:strVal val="visible"/>
                                      </p:to>
                                    </p:set>
                                    <p:animEffect transition="in" filter="fade">
                                      <p:cBhvr>
                                        <p:cTn id="17" dur="900"/>
                                        <p:tgtEl>
                                          <p:spTgt spid="6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870650" y="1144200"/>
            <a:ext cx="6919200" cy="3999300"/>
          </a:xfrm>
          <a:prstGeom prst="rect">
            <a:avLst/>
          </a:prstGeom>
        </p:spPr>
        <p:txBody>
          <a:bodyPr spcFirstLastPara="1" wrap="square" lIns="91425" tIns="91425" rIns="91425" bIns="91425" anchor="t" anchorCtr="0">
            <a:noAutofit/>
          </a:bodyPr>
          <a:lstStyle/>
          <a:p>
            <a:pPr marL="438150" lvl="0" indent="-285750" algn="l" rtl="0">
              <a:lnSpc>
                <a:spcPct val="100000"/>
              </a:lnSpc>
              <a:spcBef>
                <a:spcPts val="1000"/>
              </a:spcBef>
              <a:spcAft>
                <a:spcPts val="0"/>
              </a:spcAft>
              <a:buSzPts val="1200"/>
              <a:buFontTx/>
              <a:buChar char="-"/>
            </a:pPr>
            <a:r>
              <a:rPr lang="en-US" sz="1600" dirty="0"/>
              <a:t>In beginning we should know that An </a:t>
            </a:r>
            <a:r>
              <a:rPr lang="en-US" sz="1600" b="1" dirty="0">
                <a:latin typeface="Roboto" panose="02000000000000000000" pitchFamily="2" charset="0"/>
                <a:ea typeface="Roboto" panose="02000000000000000000" pitchFamily="2" charset="0"/>
              </a:rPr>
              <a:t>algorithm</a:t>
            </a:r>
            <a:r>
              <a:rPr lang="en-US" sz="1600" dirty="0"/>
              <a:t> is a set of instructions for accomplishing a task. Every piece of code could be called an algorithm.</a:t>
            </a:r>
          </a:p>
          <a:p>
            <a:pPr marL="914400" indent="-304800">
              <a:lnSpc>
                <a:spcPct val="100000"/>
              </a:lnSpc>
              <a:buSzPts val="1200"/>
              <a:buFont typeface="Quattrocento Sans"/>
              <a:buChar char="■"/>
            </a:pPr>
            <a:endParaRPr lang="en-US" dirty="0"/>
          </a:p>
          <a:p>
            <a:pPr marL="914400" indent="-304800">
              <a:lnSpc>
                <a:spcPct val="100000"/>
              </a:lnSpc>
              <a:buSzPts val="1200"/>
              <a:buFont typeface="Quattrocento Sans"/>
              <a:buChar char="■"/>
            </a:pPr>
            <a:r>
              <a:rPr lang="en-US" sz="1400" dirty="0"/>
              <a:t>compare </a:t>
            </a:r>
            <a:r>
              <a:rPr lang="en-US" sz="1400" b="1" dirty="0"/>
              <a:t>trade-offs</a:t>
            </a:r>
            <a:r>
              <a:rPr lang="en-US" sz="1400" dirty="0"/>
              <a:t> between </a:t>
            </a:r>
            <a:r>
              <a:rPr lang="en-US" sz="1400" b="1" dirty="0"/>
              <a:t>different</a:t>
            </a:r>
            <a:r>
              <a:rPr lang="en-US" sz="1400" dirty="0"/>
              <a:t> algorithms: Should you use merge sort or quicksort? Should you use an array or a list? Just using a different </a:t>
            </a:r>
            <a:r>
              <a:rPr lang="en-US" sz="1400" b="1" dirty="0"/>
              <a:t>data structure </a:t>
            </a:r>
            <a:r>
              <a:rPr lang="en-US" sz="1400" dirty="0"/>
              <a:t>can make a big difference</a:t>
            </a:r>
          </a:p>
          <a:p>
            <a:pPr marL="609600" indent="0">
              <a:lnSpc>
                <a:spcPct val="100000"/>
              </a:lnSpc>
              <a:buSzPts val="1200"/>
              <a:buNone/>
            </a:pPr>
            <a:endParaRPr lang="en-US" sz="1400" dirty="0"/>
          </a:p>
          <a:p>
            <a:pPr marL="914400" indent="-304800">
              <a:lnSpc>
                <a:spcPct val="100000"/>
              </a:lnSpc>
              <a:buSzPts val="1200"/>
              <a:buFont typeface="Quattrocento Sans"/>
              <a:buChar char="■"/>
            </a:pPr>
            <a:r>
              <a:rPr lang="en-US" sz="1400" dirty="0"/>
              <a:t>You’ll learn techniques for </a:t>
            </a:r>
            <a:r>
              <a:rPr lang="en-US" sz="1400" b="1" dirty="0"/>
              <a:t>solving problems </a:t>
            </a:r>
            <a:r>
              <a:rPr lang="en-US" sz="1400" dirty="0"/>
              <a:t>that might have been out of your grasp until now.</a:t>
            </a:r>
            <a:endParaRPr lang="en-US" sz="1400" dirty="0">
              <a:solidFill>
                <a:srgbClr val="434343"/>
              </a:solidFill>
            </a:endParaRPr>
          </a:p>
          <a:p>
            <a:pPr marL="914400" lvl="0" indent="-304800" algn="l" rtl="0">
              <a:lnSpc>
                <a:spcPct val="100000"/>
              </a:lnSpc>
              <a:spcBef>
                <a:spcPts val="0"/>
              </a:spcBef>
              <a:spcAft>
                <a:spcPts val="0"/>
              </a:spcAft>
              <a:buSzPts val="1200"/>
              <a:buFont typeface="Quattrocento Sans"/>
              <a:buChar char="■"/>
            </a:pPr>
            <a:endParaRPr dirty="0">
              <a:solidFill>
                <a:srgbClr val="434343"/>
              </a:solidFill>
            </a:endParaRPr>
          </a:p>
          <a:p>
            <a:pPr marL="914400" lvl="0" indent="-304800" algn="l" rtl="0">
              <a:lnSpc>
                <a:spcPct val="100000"/>
              </a:lnSpc>
              <a:spcBef>
                <a:spcPts val="0"/>
              </a:spcBef>
              <a:spcAft>
                <a:spcPts val="0"/>
              </a:spcAft>
              <a:buSzPts val="1200"/>
              <a:buFont typeface="Quattrocento Sans"/>
              <a:buChar char="■"/>
            </a:pPr>
            <a:r>
              <a:rPr lang="en-US" dirty="0"/>
              <a:t>Some problems </a:t>
            </a:r>
            <a:r>
              <a:rPr lang="en-US" b="1" dirty="0"/>
              <a:t>aren’t solvable </a:t>
            </a:r>
            <a:r>
              <a:rPr lang="en-US" dirty="0"/>
              <a:t>in a timely manner! The part of this book that talks about              </a:t>
            </a:r>
            <a:r>
              <a:rPr lang="en-US" b="1" dirty="0"/>
              <a:t>NP-complete</a:t>
            </a:r>
            <a:r>
              <a:rPr lang="en-US" dirty="0"/>
              <a:t> problems shows you how to identify those problems and come up with an algorithm that gives you an approximate answer.</a:t>
            </a:r>
          </a:p>
          <a:p>
            <a:pPr marL="914400" lvl="0" indent="-304800" algn="l" rtl="0">
              <a:lnSpc>
                <a:spcPct val="100000"/>
              </a:lnSpc>
              <a:spcBef>
                <a:spcPts val="0"/>
              </a:spcBef>
              <a:spcAft>
                <a:spcPts val="0"/>
              </a:spcAft>
              <a:buSzPts val="1200"/>
              <a:buFont typeface="Quattrocento Sans"/>
              <a:buChar char="■"/>
            </a:pPr>
            <a:endParaRPr lang="en-US" dirty="0"/>
          </a:p>
          <a:p>
            <a:pPr marL="914400" lvl="0" indent="-304800" algn="l" rtl="0">
              <a:lnSpc>
                <a:spcPct val="100000"/>
              </a:lnSpc>
              <a:spcBef>
                <a:spcPts val="0"/>
              </a:spcBef>
              <a:spcAft>
                <a:spcPts val="0"/>
              </a:spcAft>
              <a:buSzPts val="1200"/>
              <a:buFont typeface="Quattrocento Sans"/>
              <a:buChar char="■"/>
            </a:pPr>
            <a:r>
              <a:rPr lang="en-US" dirty="0"/>
              <a:t>by the </a:t>
            </a:r>
            <a:r>
              <a:rPr lang="en-US" b="1" dirty="0"/>
              <a:t>end of this book</a:t>
            </a:r>
            <a:r>
              <a:rPr lang="en-US" dirty="0"/>
              <a:t>, you’ll know some of the most </a:t>
            </a:r>
            <a:r>
              <a:rPr lang="en-US" b="1" dirty="0"/>
              <a:t>widely applicable</a:t>
            </a:r>
            <a:r>
              <a:rPr lang="en-US" dirty="0"/>
              <a:t> algorithms. You can then use </a:t>
            </a:r>
            <a:r>
              <a:rPr lang="en-US" b="1" dirty="0"/>
              <a:t>your new knowledge </a:t>
            </a:r>
            <a:r>
              <a:rPr lang="en-US" dirty="0"/>
              <a:t>to learn about more specific algorithms for AI, databases, and so on.</a:t>
            </a:r>
            <a:endParaRPr dirty="0">
              <a:solidFill>
                <a:srgbClr val="434343"/>
              </a:solidFill>
            </a:endParaRPr>
          </a:p>
        </p:txBody>
      </p:sp>
      <p:sp>
        <p:nvSpPr>
          <p:cNvPr id="159" name="Google Shape;159;p3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We will learn</a:t>
            </a:r>
            <a:endParaRPr dirty="0"/>
          </a:p>
        </p:txBody>
      </p:sp>
    </p:spTree>
    <p:extLst>
      <p:ext uri="{BB962C8B-B14F-4D97-AF65-F5344CB8AC3E}">
        <p14:creationId xmlns:p14="http://schemas.microsoft.com/office/powerpoint/2010/main" val="243695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Binary search</a:t>
            </a:r>
            <a:endParaRPr dirty="0"/>
          </a:p>
        </p:txBody>
      </p:sp>
      <p:sp>
        <p:nvSpPr>
          <p:cNvPr id="234" name="Google Shape;234;p39"/>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p>
            <a:pPr marL="0" indent="0"/>
            <a:r>
              <a:rPr lang="en" dirty="0"/>
              <a:t>A </a:t>
            </a:r>
            <a:r>
              <a:rPr lang="en-US" dirty="0"/>
              <a:t>Better way to search.</a:t>
            </a:r>
          </a:p>
        </p:txBody>
      </p:sp>
      <p:sp>
        <p:nvSpPr>
          <p:cNvPr id="235" name="Google Shape;235;p39"/>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36" name="Google Shape;236;p39"/>
          <p:cNvCxnSpPr/>
          <p:nvPr/>
        </p:nvCxnSpPr>
        <p:spPr>
          <a:xfrm>
            <a:off x="7578325" y="4028400"/>
            <a:ext cx="1565700" cy="0"/>
          </a:xfrm>
          <a:prstGeom prst="straightConnector1">
            <a:avLst/>
          </a:prstGeom>
          <a:noFill/>
          <a:ln w="9525" cap="flat" cmpd="sng">
            <a:solidFill>
              <a:srgbClr val="434343"/>
            </a:solidFill>
            <a:prstDash val="solid"/>
            <a:round/>
            <a:headEnd type="none" w="med" len="med"/>
            <a:tailEnd type="none" w="med" len="med"/>
          </a:ln>
        </p:spPr>
      </p:cxnSp>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36"/>
                                        </p:tgtEl>
                                        <p:attrNameLst>
                                          <p:attrName>style.visibility</p:attrName>
                                        </p:attrNameLst>
                                      </p:cBhvr>
                                      <p:to>
                                        <p:strVal val="visible"/>
                                      </p:to>
                                    </p:set>
                                    <p:anim calcmode="lin" valueType="num">
                                      <p:cBhvr additive="base">
                                        <p:cTn id="7" dur="1000"/>
                                        <p:tgtEl>
                                          <p:spTgt spid="236"/>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35"/>
                                        </p:tgtEl>
                                        <p:attrNameLst>
                                          <p:attrName>style.visibility</p:attrName>
                                        </p:attrNameLst>
                                      </p:cBhvr>
                                      <p:to>
                                        <p:strVal val="visible"/>
                                      </p:to>
                                    </p:set>
                                    <p:animEffect transition="in" filter="fade">
                                      <p:cBhvr>
                                        <p:cTn id="11" dur="7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3"/>
          <p:cNvSpPr txBox="1">
            <a:spLocks noGrp="1"/>
          </p:cNvSpPr>
          <p:nvPr>
            <p:ph type="ctrTitle" idx="6"/>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Search Problems</a:t>
            </a:r>
            <a:endParaRPr dirty="0"/>
          </a:p>
        </p:txBody>
      </p:sp>
      <p:sp>
        <p:nvSpPr>
          <p:cNvPr id="298" name="Google Shape;298;p43"/>
          <p:cNvSpPr txBox="1">
            <a:spLocks noGrp="1"/>
          </p:cNvSpPr>
          <p:nvPr>
            <p:ph type="ctrTitle" idx="4"/>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Dictionary</a:t>
            </a:r>
            <a:endParaRPr dirty="0"/>
          </a:p>
        </p:txBody>
      </p:sp>
      <p:sp>
        <p:nvSpPr>
          <p:cNvPr id="299" name="Google Shape;299;p43"/>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dk1"/>
                </a:solidFill>
              </a:rPr>
              <a:t>searching for a person in contacts, heir name starts with K. You could start at the </a:t>
            </a:r>
          </a:p>
          <a:p>
            <a:pPr marL="0" lvl="0" indent="0" algn="ctr" rtl="0">
              <a:spcBef>
                <a:spcPts val="0"/>
              </a:spcBef>
              <a:spcAft>
                <a:spcPts val="0"/>
              </a:spcAft>
              <a:buNone/>
            </a:pPr>
            <a:r>
              <a:rPr lang="en-US" sz="1200" dirty="0">
                <a:solidFill>
                  <a:schemeClr val="dk1"/>
                </a:solidFill>
              </a:rPr>
              <a:t>beginning But you’re </a:t>
            </a:r>
          </a:p>
          <a:p>
            <a:pPr marL="0" lvl="0" indent="0" algn="ctr" rtl="0">
              <a:spcBef>
                <a:spcPts val="0"/>
              </a:spcBef>
              <a:spcAft>
                <a:spcPts val="0"/>
              </a:spcAft>
              <a:buNone/>
            </a:pPr>
            <a:r>
              <a:rPr lang="en-US" sz="1200" dirty="0">
                <a:solidFill>
                  <a:schemeClr val="dk1"/>
                </a:solidFill>
              </a:rPr>
              <a:t>more likely to start at a page in the middle.</a:t>
            </a:r>
            <a:endParaRPr lang="en-US" sz="1200" dirty="0"/>
          </a:p>
        </p:txBody>
      </p:sp>
      <p:sp>
        <p:nvSpPr>
          <p:cNvPr id="300" name="Google Shape;300;p43"/>
          <p:cNvSpPr txBox="1">
            <a:spLocks noGrp="1"/>
          </p:cNvSpPr>
          <p:nvPr>
            <p:ph type="ctrTitle"/>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Contacts</a:t>
            </a:r>
            <a:endParaRPr dirty="0"/>
          </a:p>
        </p:txBody>
      </p:sp>
      <p:sp>
        <p:nvSpPr>
          <p:cNvPr id="301" name="Google Shape;301;p43"/>
          <p:cNvSpPr txBox="1">
            <a:spLocks noGrp="1"/>
          </p:cNvSpPr>
          <p:nvPr>
            <p:ph type="subTitle" idx="5"/>
          </p:nvPr>
        </p:nvSpPr>
        <p:spPr>
          <a:xfrm>
            <a:off x="6136500" y="3090475"/>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dk1"/>
                </a:solidFill>
              </a:rPr>
              <a:t> suppose you’re searching for a word in a dictionary, and it </a:t>
            </a:r>
          </a:p>
          <a:p>
            <a:pPr marL="0" lvl="0" indent="0" algn="ctr" rtl="0">
              <a:spcBef>
                <a:spcPts val="0"/>
              </a:spcBef>
              <a:spcAft>
                <a:spcPts val="0"/>
              </a:spcAft>
              <a:buNone/>
            </a:pPr>
            <a:r>
              <a:rPr lang="en-US" sz="1200" dirty="0">
                <a:solidFill>
                  <a:schemeClr val="dk1"/>
                </a:solidFill>
              </a:rPr>
              <a:t>starts with O. Again, you’ll start near the middle. </a:t>
            </a:r>
            <a:endParaRPr lang="en-US" sz="1200" dirty="0"/>
          </a:p>
        </p:txBody>
      </p:sp>
      <p:sp>
        <p:nvSpPr>
          <p:cNvPr id="302" name="Google Shape;302;p43"/>
          <p:cNvSpPr txBox="1">
            <a:spLocks noGrp="1"/>
          </p:cNvSpPr>
          <p:nvPr>
            <p:ph type="ctrTitle" idx="2"/>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Facebook</a:t>
            </a:r>
            <a:endParaRPr dirty="0"/>
          </a:p>
        </p:txBody>
      </p:sp>
      <p:sp>
        <p:nvSpPr>
          <p:cNvPr id="303" name="Google Shape;303;p43"/>
          <p:cNvSpPr txBox="1">
            <a:spLocks noGrp="1"/>
          </p:cNvSpPr>
          <p:nvPr>
            <p:ph type="subTitle" idx="3"/>
          </p:nvPr>
        </p:nvSpPr>
        <p:spPr>
          <a:xfrm>
            <a:off x="3462899" y="1754873"/>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200" dirty="0">
                <a:solidFill>
                  <a:schemeClr val="dk1"/>
                </a:solidFill>
              </a:rPr>
              <a:t> suppose you log on to Facebook, Facebook has to verify that you have an account on the site. So, it needs to search for your username in its database.</a:t>
            </a:r>
            <a:endParaRPr lang="en-US" dirty="0"/>
          </a:p>
        </p:txBody>
      </p:sp>
      <p:cxnSp>
        <p:nvCxnSpPr>
          <p:cNvPr id="304" name="Google Shape;304;p43"/>
          <p:cNvCxnSpPr/>
          <p:nvPr/>
        </p:nvCxnSpPr>
        <p:spPr>
          <a:xfrm>
            <a:off x="3235200" y="2186175"/>
            <a:ext cx="0" cy="1647600"/>
          </a:xfrm>
          <a:prstGeom prst="straightConnector1">
            <a:avLst/>
          </a:prstGeom>
          <a:noFill/>
          <a:ln w="9525" cap="flat" cmpd="sng">
            <a:solidFill>
              <a:srgbClr val="595959"/>
            </a:solidFill>
            <a:prstDash val="solid"/>
            <a:round/>
            <a:headEnd type="none" w="med" len="med"/>
            <a:tailEnd type="none" w="med" len="med"/>
          </a:ln>
        </p:spPr>
      </p:cxnSp>
      <p:cxnSp>
        <p:nvCxnSpPr>
          <p:cNvPr id="305" name="Google Shape;305;p43"/>
          <p:cNvCxnSpPr/>
          <p:nvPr/>
        </p:nvCxnSpPr>
        <p:spPr>
          <a:xfrm>
            <a:off x="5908800" y="2186175"/>
            <a:ext cx="0" cy="1647600"/>
          </a:xfrm>
          <a:prstGeom prst="straightConnector1">
            <a:avLst/>
          </a:prstGeom>
          <a:noFill/>
          <a:ln w="9525" cap="flat" cmpd="sng">
            <a:solidFill>
              <a:srgbClr val="595959"/>
            </a:solidFill>
            <a:prstDash val="solid"/>
            <a:round/>
            <a:headEnd type="none" w="med" len="med"/>
            <a:tailEnd type="none" w="med" len="med"/>
          </a:ln>
        </p:spPr>
      </p:cxnSp>
      <p:sp>
        <p:nvSpPr>
          <p:cNvPr id="307" name="Google Shape;307;p43"/>
          <p:cNvSpPr/>
          <p:nvPr/>
        </p:nvSpPr>
        <p:spPr>
          <a:xfrm>
            <a:off x="4249650" y="3516549"/>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9" name="Google Shape;319;p43"/>
          <p:cNvSpPr/>
          <p:nvPr/>
        </p:nvSpPr>
        <p:spPr>
          <a:xfrm>
            <a:off x="1576050" y="185365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4" name="Google Shape;334;p43"/>
          <p:cNvSpPr/>
          <p:nvPr/>
        </p:nvSpPr>
        <p:spPr>
          <a:xfrm>
            <a:off x="6923250" y="1855160"/>
            <a:ext cx="644700" cy="6447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descr="A picture containing text, clipart&#10;&#10;Description automatically generated">
            <a:extLst>
              <a:ext uri="{FF2B5EF4-FFF2-40B4-BE49-F238E27FC236}">
                <a16:creationId xmlns:a16="http://schemas.microsoft.com/office/drawing/2014/main" id="{7EFEC6AE-9446-6406-17E5-260E64DEE0D1}"/>
              </a:ext>
            </a:extLst>
          </p:cNvPr>
          <p:cNvPicPr>
            <a:picLocks noChangeAspect="1"/>
          </p:cNvPicPr>
          <p:nvPr/>
        </p:nvPicPr>
        <p:blipFill>
          <a:blip r:embed="rId3"/>
          <a:stretch>
            <a:fillRect/>
          </a:stretch>
        </p:blipFill>
        <p:spPr>
          <a:xfrm>
            <a:off x="4367021" y="3640395"/>
            <a:ext cx="386759" cy="386759"/>
          </a:xfrm>
          <a:prstGeom prst="rect">
            <a:avLst/>
          </a:prstGeom>
        </p:spPr>
      </p:pic>
      <p:pic>
        <p:nvPicPr>
          <p:cNvPr id="13" name="Picture 12" descr="A picture containing text, clipart&#10;&#10;Description automatically generated">
            <a:extLst>
              <a:ext uri="{FF2B5EF4-FFF2-40B4-BE49-F238E27FC236}">
                <a16:creationId xmlns:a16="http://schemas.microsoft.com/office/drawing/2014/main" id="{788DF716-418B-AF8F-CEA9-D0219833A2B7}"/>
              </a:ext>
            </a:extLst>
          </p:cNvPr>
          <p:cNvPicPr>
            <a:picLocks noChangeAspect="1"/>
          </p:cNvPicPr>
          <p:nvPr/>
        </p:nvPicPr>
        <p:blipFill>
          <a:blip r:embed="rId4"/>
          <a:stretch>
            <a:fillRect/>
          </a:stretch>
        </p:blipFill>
        <p:spPr>
          <a:xfrm>
            <a:off x="7057314" y="1998356"/>
            <a:ext cx="375637" cy="375637"/>
          </a:xfrm>
          <a:prstGeom prst="rect">
            <a:avLst/>
          </a:prstGeom>
        </p:spPr>
      </p:pic>
      <p:pic>
        <p:nvPicPr>
          <p:cNvPr id="15" name="Picture 14" descr="Icon&#10;&#10;Description automatically generated">
            <a:extLst>
              <a:ext uri="{FF2B5EF4-FFF2-40B4-BE49-F238E27FC236}">
                <a16:creationId xmlns:a16="http://schemas.microsoft.com/office/drawing/2014/main" id="{B3517152-47DC-DC47-147D-561694CFD316}"/>
              </a:ext>
            </a:extLst>
          </p:cNvPr>
          <p:cNvPicPr>
            <a:picLocks noChangeAspect="1"/>
          </p:cNvPicPr>
          <p:nvPr/>
        </p:nvPicPr>
        <p:blipFill>
          <a:blip r:embed="rId5"/>
          <a:stretch>
            <a:fillRect/>
          </a:stretch>
        </p:blipFill>
        <p:spPr>
          <a:xfrm>
            <a:off x="1711049" y="1998356"/>
            <a:ext cx="339443" cy="351011"/>
          </a:xfrm>
          <a:prstGeom prst="rect">
            <a:avLst/>
          </a:prstGeom>
        </p:spPr>
      </p:pic>
    </p:spTree>
    <p:extLst>
      <p:ext uri="{BB962C8B-B14F-4D97-AF65-F5344CB8AC3E}">
        <p14:creationId xmlns:p14="http://schemas.microsoft.com/office/powerpoint/2010/main" val="3012547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9">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9">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3">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1">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1">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p:bldP spid="299" grpId="0" uiExpand="1" build="p"/>
      <p:bldP spid="300" grpId="0"/>
      <p:bldP spid="301" grpId="0" uiExpand="1" build="p"/>
      <p:bldP spid="302" grpId="0"/>
      <p:bldP spid="303" grpId="0" build="p"/>
      <p:bldP spid="307" grpId="0" animBg="1"/>
      <p:bldP spid="319" grpId="0" animBg="1"/>
      <p:bldP spid="3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0" y="921489"/>
            <a:ext cx="7789850" cy="3733312"/>
          </a:xfrm>
          <a:prstGeom prst="rect">
            <a:avLst/>
          </a:prstGeom>
        </p:spPr>
        <p:txBody>
          <a:bodyPr spcFirstLastPara="1" wrap="square" lIns="91425" tIns="91425" rIns="91425" bIns="91425" anchor="t" anchorCtr="0">
            <a:noAutofit/>
          </a:bodyPr>
          <a:lstStyle/>
          <a:p>
            <a:pPr marL="952500" indent="-342900">
              <a:lnSpc>
                <a:spcPct val="100000"/>
              </a:lnSpc>
              <a:buSzPts val="1200"/>
              <a:buFont typeface="Wingdings" panose="05000000000000000000" pitchFamily="2" charset="2"/>
              <a:buChar char="§"/>
            </a:pPr>
            <a:r>
              <a:rPr lang="en-US" sz="1400" dirty="0">
                <a:solidFill>
                  <a:srgbClr val="434343"/>
                </a:solidFill>
                <a:latin typeface="Calibri" panose="020F0502020204030204" pitchFamily="34" charset="0"/>
                <a:cs typeface="Calibri" panose="020F0502020204030204" pitchFamily="34" charset="0"/>
              </a:rPr>
              <a:t>I’m thinking of a number </a:t>
            </a:r>
            <a:r>
              <a:rPr lang="en-US" sz="1400" b="1" dirty="0">
                <a:solidFill>
                  <a:srgbClr val="211F1F"/>
                </a:solidFill>
                <a:effectLst/>
                <a:latin typeface="Calibri" panose="020F0502020204030204" pitchFamily="34" charset="0"/>
                <a:ea typeface="Calibri" panose="020F0502020204030204" pitchFamily="34" charset="0"/>
                <a:cs typeface="Calibri" panose="020F0502020204030204" pitchFamily="34" charset="0"/>
              </a:rPr>
              <a:t>between</a:t>
            </a:r>
            <a:r>
              <a:rPr lang="en-US" sz="1400" b="1" spc="-10" dirty="0">
                <a:solidFill>
                  <a:srgbClr val="211F1F"/>
                </a:solidFill>
                <a:effectLst/>
                <a:latin typeface="Calibri" panose="020F0502020204030204" pitchFamily="34" charset="0"/>
                <a:ea typeface="Calibri" panose="020F0502020204030204" pitchFamily="34" charset="0"/>
                <a:cs typeface="Calibri" panose="020F0502020204030204" pitchFamily="34" charset="0"/>
              </a:rPr>
              <a:t> </a:t>
            </a:r>
            <a:r>
              <a:rPr lang="en-US" sz="1400" b="1" dirty="0">
                <a:solidFill>
                  <a:srgbClr val="211F1F"/>
                </a:solidFill>
                <a:effectLst/>
                <a:latin typeface="Calibri" panose="020F0502020204030204" pitchFamily="34" charset="0"/>
                <a:ea typeface="Calibri" panose="020F0502020204030204" pitchFamily="34" charset="0"/>
                <a:cs typeface="Calibri" panose="020F0502020204030204" pitchFamily="34" charset="0"/>
              </a:rPr>
              <a:t>1</a:t>
            </a:r>
            <a:r>
              <a:rPr lang="en-US" sz="1400" b="1" spc="-5" dirty="0">
                <a:solidFill>
                  <a:srgbClr val="211F1F"/>
                </a:solidFill>
                <a:effectLst/>
                <a:latin typeface="Calibri" panose="020F0502020204030204" pitchFamily="34" charset="0"/>
                <a:ea typeface="Calibri" panose="020F0502020204030204" pitchFamily="34" charset="0"/>
                <a:cs typeface="Calibri" panose="020F0502020204030204" pitchFamily="34" charset="0"/>
              </a:rPr>
              <a:t> </a:t>
            </a:r>
            <a:r>
              <a:rPr lang="en-US" sz="1400" b="1" dirty="0">
                <a:solidFill>
                  <a:srgbClr val="211F1F"/>
                </a:solidFill>
                <a:effectLst/>
                <a:latin typeface="Calibri" panose="020F0502020204030204" pitchFamily="34" charset="0"/>
                <a:ea typeface="Calibri" panose="020F0502020204030204" pitchFamily="34" charset="0"/>
                <a:cs typeface="Calibri" panose="020F0502020204030204" pitchFamily="34" charset="0"/>
              </a:rPr>
              <a:t>and</a:t>
            </a:r>
            <a:r>
              <a:rPr lang="en-US" sz="1400" b="1" spc="-10" dirty="0">
                <a:solidFill>
                  <a:srgbClr val="211F1F"/>
                </a:solidFill>
                <a:effectLst/>
                <a:latin typeface="Calibri" panose="020F0502020204030204" pitchFamily="34" charset="0"/>
                <a:ea typeface="Calibri" panose="020F0502020204030204" pitchFamily="34" charset="0"/>
                <a:cs typeface="Calibri" panose="020F0502020204030204" pitchFamily="34" charset="0"/>
              </a:rPr>
              <a:t> </a:t>
            </a:r>
            <a:r>
              <a:rPr lang="en-US" sz="1400" b="1" dirty="0">
                <a:solidFill>
                  <a:srgbClr val="211F1F"/>
                </a:solidFill>
                <a:effectLst/>
                <a:latin typeface="Calibri" panose="020F0502020204030204" pitchFamily="34" charset="0"/>
                <a:ea typeface="Calibri" panose="020F0502020204030204" pitchFamily="34" charset="0"/>
                <a:cs typeface="Calibri" panose="020F0502020204030204" pitchFamily="34" charset="0"/>
              </a:rPr>
              <a:t>100.</a:t>
            </a:r>
          </a:p>
          <a:p>
            <a:pPr marL="952500" indent="-342900">
              <a:lnSpc>
                <a:spcPct val="100000"/>
              </a:lnSpc>
              <a:buSzPts val="1200"/>
              <a:buFont typeface="Wingdings" panose="05000000000000000000" pitchFamily="2" charset="2"/>
              <a:buChar char="§"/>
            </a:pPr>
            <a:endParaRPr lang="en-US" sz="1400" b="1" dirty="0">
              <a:solidFill>
                <a:srgbClr val="211F1F"/>
              </a:solidFill>
              <a:effectLst/>
              <a:latin typeface="Calibri" panose="020F0502020204030204" pitchFamily="34" charset="0"/>
              <a:ea typeface="Calibri" panose="020F0502020204030204" pitchFamily="34" charset="0"/>
              <a:cs typeface="Calibri" panose="020F0502020204030204" pitchFamily="34" charset="0"/>
            </a:endParaRPr>
          </a:p>
          <a:p>
            <a:pPr marL="952500" indent="-342900">
              <a:lnSpc>
                <a:spcPct val="100000"/>
              </a:lnSpc>
              <a:buSzPts val="1200"/>
              <a:buFont typeface="Wingdings" panose="05000000000000000000" pitchFamily="2" charset="2"/>
              <a:buChar char="§"/>
            </a:pPr>
            <a:r>
              <a:rPr lang="en-US" sz="1400" dirty="0">
                <a:solidFill>
                  <a:srgbClr val="434343"/>
                </a:solidFill>
                <a:latin typeface="Calibri" panose="020F0502020204030204" pitchFamily="34" charset="0"/>
                <a:cs typeface="Calibri" panose="020F0502020204030204" pitchFamily="34" charset="0"/>
              </a:rPr>
              <a:t>You have to try to guess my number in the fewest tries possible. With every guess, I’ll tell you if your guess is </a:t>
            </a:r>
            <a:r>
              <a:rPr lang="en-US" sz="1400" b="1" dirty="0">
                <a:solidFill>
                  <a:srgbClr val="434343"/>
                </a:solidFill>
                <a:latin typeface="Calibri" panose="020F0502020204030204" pitchFamily="34" charset="0"/>
                <a:cs typeface="Calibri" panose="020F0502020204030204" pitchFamily="34" charset="0"/>
              </a:rPr>
              <a:t>too low, too high, or correct</a:t>
            </a:r>
            <a:r>
              <a:rPr lang="en-US" sz="1400" dirty="0">
                <a:solidFill>
                  <a:srgbClr val="434343"/>
                </a:solidFill>
                <a:latin typeface="Calibri" panose="020F0502020204030204" pitchFamily="34" charset="0"/>
                <a:cs typeface="Calibri" panose="020F0502020204030204" pitchFamily="34" charset="0"/>
              </a:rPr>
              <a:t>.</a:t>
            </a:r>
          </a:p>
          <a:p>
            <a:pPr marL="952500" indent="-342900">
              <a:lnSpc>
                <a:spcPct val="100000"/>
              </a:lnSpc>
              <a:buSzPts val="1200"/>
              <a:buFont typeface="Wingdings" panose="05000000000000000000" pitchFamily="2" charset="2"/>
              <a:buChar char="§"/>
            </a:pPr>
            <a:endParaRPr lang="en-US" sz="1400" dirty="0">
              <a:solidFill>
                <a:srgbClr val="434343"/>
              </a:solidFill>
              <a:latin typeface="Calibri" panose="020F0502020204030204" pitchFamily="34" charset="0"/>
              <a:cs typeface="Calibri" panose="020F0502020204030204" pitchFamily="34" charset="0"/>
            </a:endParaRPr>
          </a:p>
          <a:p>
            <a:pPr marL="952500" indent="-342900">
              <a:lnSpc>
                <a:spcPct val="100000"/>
              </a:lnSpc>
              <a:buSzPts val="1200"/>
              <a:buFont typeface="Wingdings" panose="05000000000000000000" pitchFamily="2" charset="2"/>
              <a:buChar char="§"/>
            </a:pPr>
            <a:endParaRPr lang="en-US" sz="1400" dirty="0">
              <a:solidFill>
                <a:srgbClr val="434343"/>
              </a:solidFill>
              <a:latin typeface="Calibri" panose="020F0502020204030204" pitchFamily="34" charset="0"/>
              <a:cs typeface="Calibri" panose="020F0502020204030204" pitchFamily="34" charset="0"/>
            </a:endParaRPr>
          </a:p>
          <a:p>
            <a:pPr marL="952500" indent="-342900">
              <a:lnSpc>
                <a:spcPct val="100000"/>
              </a:lnSpc>
              <a:buSzPts val="1200"/>
              <a:buFont typeface="Wingdings" panose="05000000000000000000" pitchFamily="2" charset="2"/>
              <a:buChar char="§"/>
            </a:pPr>
            <a:endParaRPr lang="en-US" sz="1400" dirty="0">
              <a:solidFill>
                <a:srgbClr val="434343"/>
              </a:solidFill>
              <a:latin typeface="Calibri" panose="020F0502020204030204" pitchFamily="34" charset="0"/>
              <a:cs typeface="Calibri" panose="020F0502020204030204" pitchFamily="34" charset="0"/>
            </a:endParaRPr>
          </a:p>
          <a:p>
            <a:pPr marL="952500" indent="-342900">
              <a:lnSpc>
                <a:spcPct val="100000"/>
              </a:lnSpc>
              <a:buSzPts val="1200"/>
              <a:buFont typeface="Wingdings" panose="05000000000000000000" pitchFamily="2" charset="2"/>
              <a:buChar char="§"/>
            </a:pPr>
            <a:endParaRPr lang="en-US" sz="1400" dirty="0">
              <a:solidFill>
                <a:srgbClr val="434343"/>
              </a:solidFill>
              <a:latin typeface="Calibri" panose="020F0502020204030204" pitchFamily="34" charset="0"/>
              <a:cs typeface="Calibri" panose="020F0502020204030204" pitchFamily="34" charset="0"/>
            </a:endParaRPr>
          </a:p>
          <a:p>
            <a:pPr marL="952500" indent="-342900">
              <a:lnSpc>
                <a:spcPct val="100000"/>
              </a:lnSpc>
              <a:buSzPts val="1200"/>
              <a:buFont typeface="Wingdings" panose="05000000000000000000" pitchFamily="2" charset="2"/>
              <a:buChar char="§"/>
            </a:pPr>
            <a:endParaRPr lang="en-US" sz="1400" dirty="0">
              <a:solidFill>
                <a:srgbClr val="434343"/>
              </a:solidFill>
              <a:latin typeface="Calibri" panose="020F0502020204030204" pitchFamily="34" charset="0"/>
              <a:cs typeface="Calibri" panose="020F0502020204030204" pitchFamily="34" charset="0"/>
            </a:endParaRPr>
          </a:p>
          <a:p>
            <a:pPr marL="952500" indent="-342900">
              <a:lnSpc>
                <a:spcPct val="100000"/>
              </a:lnSpc>
              <a:buSzPts val="1200"/>
              <a:buFont typeface="Wingdings" panose="05000000000000000000" pitchFamily="2" charset="2"/>
              <a:buChar char="§"/>
            </a:pPr>
            <a:endParaRPr lang="en-US" sz="1400" dirty="0">
              <a:solidFill>
                <a:srgbClr val="434343"/>
              </a:solidFill>
              <a:latin typeface="Calibri" panose="020F0502020204030204" pitchFamily="34" charset="0"/>
              <a:cs typeface="Calibri" panose="020F0502020204030204" pitchFamily="34" charset="0"/>
            </a:endParaRPr>
          </a:p>
        </p:txBody>
      </p:sp>
      <p:sp>
        <p:nvSpPr>
          <p:cNvPr id="159" name="Google Shape;159;p34"/>
          <p:cNvSpPr txBox="1">
            <a:spLocks noGrp="1"/>
          </p:cNvSpPr>
          <p:nvPr>
            <p:ph type="ctrTitle"/>
          </p:nvPr>
        </p:nvSpPr>
        <p:spPr>
          <a:xfrm>
            <a:off x="1964851" y="177210"/>
            <a:ext cx="5214300" cy="7442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Basic way to search</a:t>
            </a:r>
            <a:endParaRPr dirty="0"/>
          </a:p>
        </p:txBody>
      </p:sp>
      <p:pic>
        <p:nvPicPr>
          <p:cNvPr id="7" name="image11.png">
            <a:extLst>
              <a:ext uri="{FF2B5EF4-FFF2-40B4-BE49-F238E27FC236}">
                <a16:creationId xmlns:a16="http://schemas.microsoft.com/office/drawing/2014/main" id="{A346A355-72F2-C4CB-D77B-C447D34B28F6}"/>
              </a:ext>
            </a:extLst>
          </p:cNvPr>
          <p:cNvPicPr>
            <a:picLocks noChangeAspect="1"/>
          </p:cNvPicPr>
          <p:nvPr/>
        </p:nvPicPr>
        <p:blipFill>
          <a:blip r:embed="rId3" cstate="print"/>
          <a:stretch>
            <a:fillRect/>
          </a:stretch>
        </p:blipFill>
        <p:spPr>
          <a:xfrm>
            <a:off x="4656707" y="1969222"/>
            <a:ext cx="3594157" cy="1883057"/>
          </a:xfrm>
          <a:prstGeom prst="rect">
            <a:avLst/>
          </a:prstGeom>
        </p:spPr>
      </p:pic>
      <p:pic>
        <p:nvPicPr>
          <p:cNvPr id="8" name="image12.png">
            <a:extLst>
              <a:ext uri="{FF2B5EF4-FFF2-40B4-BE49-F238E27FC236}">
                <a16:creationId xmlns:a16="http://schemas.microsoft.com/office/drawing/2014/main" id="{0442EF72-C4F8-B8E2-0552-38D5A165DBAB}"/>
              </a:ext>
            </a:extLst>
          </p:cNvPr>
          <p:cNvPicPr>
            <a:picLocks noChangeAspect="1"/>
          </p:cNvPicPr>
          <p:nvPr/>
        </p:nvPicPr>
        <p:blipFill>
          <a:blip r:embed="rId4" cstate="print"/>
          <a:stretch>
            <a:fillRect/>
          </a:stretch>
        </p:blipFill>
        <p:spPr>
          <a:xfrm>
            <a:off x="4656708" y="3852280"/>
            <a:ext cx="3594156" cy="1047731"/>
          </a:xfrm>
          <a:prstGeom prst="rect">
            <a:avLst/>
          </a:prstGeom>
        </p:spPr>
      </p:pic>
      <p:pic>
        <p:nvPicPr>
          <p:cNvPr id="9" name="image10.png">
            <a:extLst>
              <a:ext uri="{FF2B5EF4-FFF2-40B4-BE49-F238E27FC236}">
                <a16:creationId xmlns:a16="http://schemas.microsoft.com/office/drawing/2014/main" id="{AC443101-0C4A-C160-34EA-D313F7BCAADE}"/>
              </a:ext>
            </a:extLst>
          </p:cNvPr>
          <p:cNvPicPr>
            <a:picLocks noChangeAspect="1"/>
          </p:cNvPicPr>
          <p:nvPr/>
        </p:nvPicPr>
        <p:blipFill>
          <a:blip r:embed="rId5" cstate="print"/>
          <a:stretch>
            <a:fillRect/>
          </a:stretch>
        </p:blipFill>
        <p:spPr>
          <a:xfrm>
            <a:off x="4660198" y="955842"/>
            <a:ext cx="1420865" cy="3177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1" y="921488"/>
            <a:ext cx="5793656" cy="4222011"/>
          </a:xfrm>
          <a:prstGeom prst="rect">
            <a:avLst/>
          </a:prstGeom>
        </p:spPr>
        <p:txBody>
          <a:bodyPr spcFirstLastPara="1" wrap="square" lIns="91425" tIns="91425" rIns="91425" bIns="91425" anchor="t" anchorCtr="0">
            <a:noAutofit/>
          </a:bodyPr>
          <a:lstStyle/>
          <a:p>
            <a:pPr marL="952500" indent="-342900">
              <a:lnSpc>
                <a:spcPct val="100000"/>
              </a:lnSpc>
              <a:buSzPts val="1200"/>
              <a:buFont typeface="Wingdings" panose="05000000000000000000" pitchFamily="2" charset="2"/>
              <a:buChar char="§"/>
            </a:pPr>
            <a:r>
              <a:rPr lang="en-US" sz="1400" dirty="0">
                <a:solidFill>
                  <a:srgbClr val="211F1F"/>
                </a:solidFill>
                <a:effectLst/>
                <a:latin typeface="Calibri" panose="020F0502020204030204" pitchFamily="34" charset="0"/>
                <a:ea typeface="Calibri" panose="020F0502020204030204" pitchFamily="34" charset="0"/>
              </a:rPr>
              <a:t>Here’s a better technique. Start with 50.</a:t>
            </a:r>
          </a:p>
          <a:p>
            <a:pPr marL="952500" indent="-342900">
              <a:lnSpc>
                <a:spcPct val="100000"/>
              </a:lnSpc>
              <a:buSzPts val="1200"/>
              <a:buFont typeface="Wingdings" panose="05000000000000000000" pitchFamily="2" charset="2"/>
              <a:buChar char="§"/>
            </a:pPr>
            <a:endParaRPr lang="en-US" sz="1400" dirty="0">
              <a:solidFill>
                <a:srgbClr val="211F1F"/>
              </a:solidFill>
              <a:latin typeface="Calibri" panose="020F0502020204030204" pitchFamily="34" charset="0"/>
              <a:ea typeface="Calibri" panose="020F0502020204030204" pitchFamily="34" charset="0"/>
            </a:endParaRPr>
          </a:p>
          <a:p>
            <a:pPr marL="952500" indent="-342900">
              <a:lnSpc>
                <a:spcPct val="100000"/>
              </a:lnSpc>
              <a:buSzPts val="1200"/>
              <a:buFont typeface="Wingdings" panose="05000000000000000000" pitchFamily="2" charset="2"/>
              <a:buChar char="§"/>
            </a:pPr>
            <a:endParaRPr lang="en-US" sz="1400" dirty="0">
              <a:solidFill>
                <a:srgbClr val="211F1F"/>
              </a:solidFill>
              <a:effectLst/>
              <a:latin typeface="Calibri" panose="020F0502020204030204" pitchFamily="34" charset="0"/>
              <a:ea typeface="Calibri" panose="020F0502020204030204" pitchFamily="34" charset="0"/>
            </a:endParaRPr>
          </a:p>
          <a:p>
            <a:pPr marL="609600" indent="0">
              <a:lnSpc>
                <a:spcPct val="100000"/>
              </a:lnSpc>
              <a:buSzPts val="1200"/>
              <a:buNone/>
            </a:pPr>
            <a:endParaRPr lang="en-US" sz="1400" dirty="0">
              <a:solidFill>
                <a:srgbClr val="211F1F"/>
              </a:solidFill>
              <a:effectLst/>
              <a:latin typeface="Calibri" panose="020F0502020204030204" pitchFamily="34" charset="0"/>
              <a:ea typeface="Calibri" panose="020F0502020204030204" pitchFamily="34" charset="0"/>
            </a:endParaRPr>
          </a:p>
          <a:p>
            <a:pPr marL="952500" indent="-342900">
              <a:lnSpc>
                <a:spcPct val="100000"/>
              </a:lnSpc>
              <a:buSzPts val="1200"/>
              <a:buFont typeface="Wingdings" panose="05000000000000000000" pitchFamily="2" charset="2"/>
              <a:buChar char="§"/>
            </a:pPr>
            <a:r>
              <a:rPr lang="en-US" sz="1400" dirty="0">
                <a:solidFill>
                  <a:srgbClr val="211F1F"/>
                </a:solidFill>
                <a:effectLst/>
                <a:latin typeface="Calibri" panose="020F0502020204030204" pitchFamily="34" charset="0"/>
                <a:ea typeface="Calibri" panose="020F0502020204030204" pitchFamily="34" charset="0"/>
              </a:rPr>
              <a:t>Too low, but you just eliminated half the numbers!</a:t>
            </a:r>
            <a:br>
              <a:rPr lang="en-US" sz="1400" dirty="0">
                <a:solidFill>
                  <a:srgbClr val="211F1F"/>
                </a:solidFill>
                <a:effectLst/>
                <a:latin typeface="Calibri" panose="020F0502020204030204" pitchFamily="34" charset="0"/>
                <a:ea typeface="Calibri" panose="020F0502020204030204" pitchFamily="34" charset="0"/>
              </a:rPr>
            </a:br>
            <a:r>
              <a:rPr lang="en-US" sz="1400" dirty="0">
                <a:solidFill>
                  <a:srgbClr val="211F1F"/>
                </a:solidFill>
                <a:effectLst/>
                <a:latin typeface="Calibri" panose="020F0502020204030204" pitchFamily="34" charset="0"/>
                <a:ea typeface="Calibri" panose="020F0502020204030204" pitchFamily="34" charset="0"/>
              </a:rPr>
              <a:t> Now you know that 1–50 are all too low.</a:t>
            </a:r>
            <a:br>
              <a:rPr lang="en-US" sz="1400" dirty="0">
                <a:solidFill>
                  <a:srgbClr val="211F1F"/>
                </a:solidFill>
                <a:effectLst/>
                <a:latin typeface="Calibri" panose="020F0502020204030204" pitchFamily="34" charset="0"/>
                <a:ea typeface="Calibri" panose="020F0502020204030204" pitchFamily="34" charset="0"/>
              </a:rPr>
            </a:br>
            <a:r>
              <a:rPr lang="en-US" sz="1400" dirty="0">
                <a:solidFill>
                  <a:srgbClr val="211F1F"/>
                </a:solidFill>
                <a:effectLst/>
                <a:latin typeface="Calibri" panose="020F0502020204030204" pitchFamily="34" charset="0"/>
                <a:ea typeface="Calibri" panose="020F0502020204030204" pitchFamily="34" charset="0"/>
              </a:rPr>
              <a:t> Next guess: 75.</a:t>
            </a:r>
          </a:p>
          <a:p>
            <a:pPr marL="952500" indent="-342900">
              <a:lnSpc>
                <a:spcPct val="100000"/>
              </a:lnSpc>
              <a:buSzPts val="1200"/>
              <a:buFont typeface="Wingdings" panose="05000000000000000000" pitchFamily="2" charset="2"/>
              <a:buChar char="§"/>
            </a:pPr>
            <a:endParaRPr lang="en-US" sz="1400" dirty="0">
              <a:solidFill>
                <a:srgbClr val="211F1F"/>
              </a:solidFill>
              <a:latin typeface="Calibri" panose="020F0502020204030204" pitchFamily="34" charset="0"/>
              <a:ea typeface="Calibri" panose="020F0502020204030204" pitchFamily="34" charset="0"/>
            </a:endParaRPr>
          </a:p>
          <a:p>
            <a:pPr marL="609600" indent="0">
              <a:lnSpc>
                <a:spcPct val="100000"/>
              </a:lnSpc>
              <a:buSzPts val="1200"/>
              <a:buNone/>
            </a:pPr>
            <a:endParaRPr lang="en-US" sz="1400" dirty="0">
              <a:solidFill>
                <a:srgbClr val="211F1F"/>
              </a:solidFill>
              <a:effectLst/>
              <a:latin typeface="Calibri" panose="020F0502020204030204" pitchFamily="34" charset="0"/>
              <a:ea typeface="Calibri" panose="020F0502020204030204" pitchFamily="34" charset="0"/>
            </a:endParaRPr>
          </a:p>
          <a:p>
            <a:pPr marL="952500" indent="-342900">
              <a:lnSpc>
                <a:spcPct val="100000"/>
              </a:lnSpc>
              <a:buSzPts val="1200"/>
              <a:buFont typeface="Wingdings" panose="05000000000000000000" pitchFamily="2" charset="2"/>
              <a:buChar char="§"/>
            </a:pPr>
            <a:r>
              <a:rPr lang="en-US" sz="1400" dirty="0">
                <a:solidFill>
                  <a:srgbClr val="211F1F"/>
                </a:solidFill>
                <a:effectLst/>
                <a:latin typeface="Calibri" panose="020F0502020204030204" pitchFamily="34" charset="0"/>
                <a:ea typeface="Calibri" panose="020F0502020204030204" pitchFamily="34" charset="0"/>
              </a:rPr>
              <a:t>Too high, but again you cut down half the remaining numbers! With binary search, you guess the middle number and eliminate half the remaining numbers every time. Next is 63 (halfway between 50 and 75).</a:t>
            </a:r>
          </a:p>
          <a:p>
            <a:pPr marL="609600" indent="0">
              <a:lnSpc>
                <a:spcPct val="100000"/>
              </a:lnSpc>
              <a:buSzPts val="1200"/>
              <a:buNone/>
            </a:pPr>
            <a:endParaRPr lang="en-US" sz="1400" dirty="0">
              <a:solidFill>
                <a:srgbClr val="211F1F"/>
              </a:solidFill>
              <a:latin typeface="Calibri" panose="020F0502020204030204" pitchFamily="34" charset="0"/>
              <a:ea typeface="Calibri" panose="020F0502020204030204" pitchFamily="34" charset="0"/>
            </a:endParaRPr>
          </a:p>
          <a:p>
            <a:pPr marL="609600" indent="0">
              <a:lnSpc>
                <a:spcPct val="100000"/>
              </a:lnSpc>
              <a:buSzPts val="1200"/>
              <a:buNone/>
            </a:pPr>
            <a:endParaRPr lang="en-US" sz="1400" dirty="0">
              <a:solidFill>
                <a:srgbClr val="211F1F"/>
              </a:solidFill>
              <a:latin typeface="Calibri" panose="020F0502020204030204" pitchFamily="34" charset="0"/>
              <a:ea typeface="Calibri" panose="020F0502020204030204" pitchFamily="34" charset="0"/>
            </a:endParaRPr>
          </a:p>
          <a:p>
            <a:pPr marL="609600" indent="0">
              <a:lnSpc>
                <a:spcPct val="100000"/>
              </a:lnSpc>
              <a:buSzPts val="1200"/>
              <a:buNone/>
            </a:pPr>
            <a:endParaRPr lang="en-US" sz="1400" dirty="0">
              <a:solidFill>
                <a:srgbClr val="211F1F"/>
              </a:solidFill>
              <a:latin typeface="Calibri" panose="020F0502020204030204" pitchFamily="34" charset="0"/>
              <a:ea typeface="Calibri" panose="020F0502020204030204" pitchFamily="34" charset="0"/>
            </a:endParaRPr>
          </a:p>
          <a:p>
            <a:pPr marL="952500" indent="-342900">
              <a:lnSpc>
                <a:spcPct val="100000"/>
              </a:lnSpc>
              <a:buSzPts val="1200"/>
              <a:buFont typeface="Wingdings" panose="05000000000000000000" pitchFamily="2" charset="2"/>
              <a:buChar char="§"/>
            </a:pPr>
            <a:r>
              <a:rPr lang="en-US" sz="1400" dirty="0">
                <a:solidFill>
                  <a:srgbClr val="211F1F"/>
                </a:solidFill>
                <a:latin typeface="Calibri" panose="020F0502020204030204" pitchFamily="34" charset="0"/>
                <a:ea typeface="Calibri" panose="020F0502020204030204" pitchFamily="34" charset="0"/>
              </a:rPr>
              <a:t>This is </a:t>
            </a:r>
            <a:r>
              <a:rPr lang="en-US" sz="1400" b="1" dirty="0">
                <a:solidFill>
                  <a:srgbClr val="211F1F"/>
                </a:solidFill>
                <a:latin typeface="Calibri" panose="020F0502020204030204" pitchFamily="34" charset="0"/>
                <a:ea typeface="Calibri" panose="020F0502020204030204" pitchFamily="34" charset="0"/>
              </a:rPr>
              <a:t>binary search</a:t>
            </a:r>
            <a:r>
              <a:rPr lang="en-US" sz="1400" dirty="0">
                <a:solidFill>
                  <a:srgbClr val="211F1F"/>
                </a:solidFill>
                <a:latin typeface="Calibri" panose="020F0502020204030204" pitchFamily="34" charset="0"/>
                <a:ea typeface="Calibri" panose="020F0502020204030204" pitchFamily="34" charset="0"/>
              </a:rPr>
              <a:t>. You just learned your first algorithm! </a:t>
            </a:r>
          </a:p>
          <a:p>
            <a:pPr marL="952500" indent="-342900">
              <a:lnSpc>
                <a:spcPct val="100000"/>
              </a:lnSpc>
              <a:buSzPts val="1200"/>
              <a:buFont typeface="Wingdings" panose="05000000000000000000" pitchFamily="2" charset="2"/>
              <a:buChar char="§"/>
            </a:pPr>
            <a:endParaRPr lang="en-US" sz="1400" dirty="0">
              <a:solidFill>
                <a:srgbClr val="211F1F"/>
              </a:solidFill>
              <a:effectLst/>
              <a:latin typeface="Calibri" panose="020F0502020204030204" pitchFamily="34" charset="0"/>
              <a:ea typeface="Calibri" panose="020F0502020204030204" pitchFamily="34" charset="0"/>
            </a:endParaRPr>
          </a:p>
          <a:p>
            <a:pPr marL="952500" indent="-342900">
              <a:lnSpc>
                <a:spcPct val="100000"/>
              </a:lnSpc>
              <a:buSzPts val="1200"/>
              <a:buFont typeface="Wingdings" panose="05000000000000000000" pitchFamily="2" charset="2"/>
              <a:buChar char="§"/>
            </a:pPr>
            <a:endParaRPr lang="en-US" sz="1400" dirty="0">
              <a:solidFill>
                <a:srgbClr val="211F1F"/>
              </a:solidFill>
              <a:latin typeface="Calibri" panose="020F0502020204030204" pitchFamily="34" charset="0"/>
              <a:ea typeface="Calibri" panose="020F0502020204030204" pitchFamily="34" charset="0"/>
            </a:endParaRPr>
          </a:p>
          <a:p>
            <a:pPr marL="952500" indent="-342900">
              <a:lnSpc>
                <a:spcPct val="100000"/>
              </a:lnSpc>
              <a:buSzPts val="1200"/>
              <a:buFont typeface="Wingdings" panose="05000000000000000000" pitchFamily="2" charset="2"/>
              <a:buChar char="§"/>
            </a:pPr>
            <a:endParaRPr lang="en-US" sz="1400" dirty="0">
              <a:solidFill>
                <a:srgbClr val="211F1F"/>
              </a:solidFill>
              <a:effectLst/>
              <a:latin typeface="Calibri" panose="020F0502020204030204" pitchFamily="34" charset="0"/>
              <a:ea typeface="Calibri" panose="020F0502020204030204" pitchFamily="34" charset="0"/>
            </a:endParaRPr>
          </a:p>
          <a:p>
            <a:pPr marL="952500" indent="-342900">
              <a:lnSpc>
                <a:spcPct val="100000"/>
              </a:lnSpc>
              <a:buSzPts val="1200"/>
              <a:buFont typeface="Wingdings" panose="05000000000000000000" pitchFamily="2" charset="2"/>
              <a:buChar char="§"/>
            </a:pPr>
            <a:endParaRPr lang="en-US" sz="1400" dirty="0">
              <a:solidFill>
                <a:srgbClr val="211F1F"/>
              </a:solidFill>
              <a:latin typeface="Calibri" panose="020F0502020204030204" pitchFamily="34" charset="0"/>
              <a:ea typeface="Calibri" panose="020F0502020204030204" pitchFamily="34" charset="0"/>
            </a:endParaRPr>
          </a:p>
          <a:p>
            <a:pPr marL="952500" indent="-342900">
              <a:lnSpc>
                <a:spcPct val="100000"/>
              </a:lnSpc>
              <a:buSzPts val="1200"/>
              <a:buFont typeface="Wingdings" panose="05000000000000000000" pitchFamily="2" charset="2"/>
              <a:buChar char="§"/>
            </a:pPr>
            <a:endParaRPr lang="en-US" sz="1400" dirty="0">
              <a:solidFill>
                <a:srgbClr val="211F1F"/>
              </a:solidFill>
              <a:effectLst/>
              <a:latin typeface="Calibri" panose="020F0502020204030204" pitchFamily="34" charset="0"/>
              <a:ea typeface="Calibri" panose="020F0502020204030204" pitchFamily="34" charset="0"/>
            </a:endParaRPr>
          </a:p>
          <a:p>
            <a:pPr marL="952500" indent="-342900">
              <a:lnSpc>
                <a:spcPct val="100000"/>
              </a:lnSpc>
              <a:buSzPts val="1200"/>
              <a:buFont typeface="Wingdings" panose="05000000000000000000" pitchFamily="2" charset="2"/>
              <a:buChar char="§"/>
            </a:pPr>
            <a:endParaRPr lang="en-US" sz="1400" dirty="0">
              <a:solidFill>
                <a:srgbClr val="211F1F"/>
              </a:solidFill>
              <a:effectLst/>
              <a:latin typeface="Calibri" panose="020F0502020204030204" pitchFamily="34" charset="0"/>
              <a:ea typeface="Calibri" panose="020F0502020204030204" pitchFamily="34" charset="0"/>
            </a:endParaRPr>
          </a:p>
        </p:txBody>
      </p:sp>
      <p:sp>
        <p:nvSpPr>
          <p:cNvPr id="159" name="Google Shape;159;p34"/>
          <p:cNvSpPr txBox="1">
            <a:spLocks noGrp="1"/>
          </p:cNvSpPr>
          <p:nvPr>
            <p:ph type="ctrTitle"/>
          </p:nvPr>
        </p:nvSpPr>
        <p:spPr>
          <a:xfrm>
            <a:off x="1964851" y="107670"/>
            <a:ext cx="5214300" cy="8138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A better way to search</a:t>
            </a:r>
          </a:p>
        </p:txBody>
      </p:sp>
      <p:pic>
        <p:nvPicPr>
          <p:cNvPr id="11" name="image13.png">
            <a:extLst>
              <a:ext uri="{FF2B5EF4-FFF2-40B4-BE49-F238E27FC236}">
                <a16:creationId xmlns:a16="http://schemas.microsoft.com/office/drawing/2014/main" id="{25D6FCF4-D390-5E41-DBCB-AF2F3E31F7EB}"/>
              </a:ext>
            </a:extLst>
          </p:cNvPr>
          <p:cNvPicPr>
            <a:picLocks noChangeAspect="1"/>
          </p:cNvPicPr>
          <p:nvPr/>
        </p:nvPicPr>
        <p:blipFill>
          <a:blip r:embed="rId3" cstate="print"/>
          <a:stretch>
            <a:fillRect/>
          </a:stretch>
        </p:blipFill>
        <p:spPr>
          <a:xfrm>
            <a:off x="5793655" y="917649"/>
            <a:ext cx="2714847" cy="813821"/>
          </a:xfrm>
          <a:prstGeom prst="rect">
            <a:avLst/>
          </a:prstGeom>
        </p:spPr>
      </p:pic>
      <p:pic>
        <p:nvPicPr>
          <p:cNvPr id="12" name="image15.png">
            <a:extLst>
              <a:ext uri="{FF2B5EF4-FFF2-40B4-BE49-F238E27FC236}">
                <a16:creationId xmlns:a16="http://schemas.microsoft.com/office/drawing/2014/main" id="{66922BB2-6759-59E4-8D6E-CAC878E15F59}"/>
              </a:ext>
            </a:extLst>
          </p:cNvPr>
          <p:cNvPicPr>
            <a:picLocks noChangeAspect="1"/>
          </p:cNvPicPr>
          <p:nvPr/>
        </p:nvPicPr>
        <p:blipFill>
          <a:blip r:embed="rId4" cstate="print"/>
          <a:stretch>
            <a:fillRect/>
          </a:stretch>
        </p:blipFill>
        <p:spPr>
          <a:xfrm>
            <a:off x="5793655" y="3408192"/>
            <a:ext cx="2770992" cy="918978"/>
          </a:xfrm>
          <a:prstGeom prst="rect">
            <a:avLst/>
          </a:prstGeom>
        </p:spPr>
      </p:pic>
      <p:pic>
        <p:nvPicPr>
          <p:cNvPr id="13" name="image14.png">
            <a:extLst>
              <a:ext uri="{FF2B5EF4-FFF2-40B4-BE49-F238E27FC236}">
                <a16:creationId xmlns:a16="http://schemas.microsoft.com/office/drawing/2014/main" id="{A857ED07-1DB3-8F1C-4728-D09BAAA8DD2E}"/>
              </a:ext>
            </a:extLst>
          </p:cNvPr>
          <p:cNvPicPr>
            <a:picLocks noChangeAspect="1"/>
          </p:cNvPicPr>
          <p:nvPr/>
        </p:nvPicPr>
        <p:blipFill>
          <a:blip r:embed="rId5" cstate="print"/>
          <a:stretch>
            <a:fillRect/>
          </a:stretch>
        </p:blipFill>
        <p:spPr>
          <a:xfrm>
            <a:off x="5793655" y="1995419"/>
            <a:ext cx="2041732" cy="863609"/>
          </a:xfrm>
          <a:prstGeom prst="rect">
            <a:avLst/>
          </a:prstGeom>
        </p:spPr>
      </p:pic>
    </p:spTree>
    <p:extLst>
      <p:ext uri="{BB962C8B-B14F-4D97-AF65-F5344CB8AC3E}">
        <p14:creationId xmlns:p14="http://schemas.microsoft.com/office/powerpoint/2010/main" val="3972893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4"/>
          <p:cNvSpPr txBox="1">
            <a:spLocks noGrp="1"/>
          </p:cNvSpPr>
          <p:nvPr>
            <p:ph type="body" idx="1"/>
          </p:nvPr>
        </p:nvSpPr>
        <p:spPr>
          <a:xfrm>
            <a:off x="0" y="921489"/>
            <a:ext cx="7789850" cy="3733312"/>
          </a:xfrm>
          <a:prstGeom prst="rect">
            <a:avLst/>
          </a:prstGeom>
        </p:spPr>
        <p:txBody>
          <a:bodyPr spcFirstLastPara="1" wrap="square" lIns="91425" tIns="91425" rIns="91425" bIns="91425" anchor="t" anchorCtr="0">
            <a:noAutofit/>
          </a:bodyPr>
          <a:lstStyle/>
          <a:p>
            <a:pPr marL="952500" indent="-342900">
              <a:lnSpc>
                <a:spcPct val="100000"/>
              </a:lnSpc>
              <a:buSzPts val="1200"/>
              <a:buFont typeface="Wingdings" panose="05000000000000000000" pitchFamily="2" charset="2"/>
              <a:buChar char="§"/>
            </a:pPr>
            <a:r>
              <a:rPr lang="en-US" sz="1400" dirty="0">
                <a:solidFill>
                  <a:srgbClr val="211F1F"/>
                </a:solidFill>
                <a:effectLst/>
                <a:latin typeface="Calibri" panose="020F0502020204030204" pitchFamily="34" charset="0"/>
                <a:ea typeface="Calibri" panose="020F0502020204030204" pitchFamily="34" charset="0"/>
                <a:cs typeface="Calibri" panose="020F0502020204030204" pitchFamily="34" charset="0"/>
              </a:rPr>
              <a:t>Suppose you’re looking for a word in the dictionary. The dictionary has 240,000 words. In the worst case, how many steps do you think each search will take?</a:t>
            </a:r>
          </a:p>
          <a:p>
            <a:pPr marL="952500" indent="-342900">
              <a:lnSpc>
                <a:spcPct val="100000"/>
              </a:lnSpc>
              <a:buSzPts val="1200"/>
              <a:buFont typeface="Wingdings" panose="05000000000000000000" pitchFamily="2" charset="2"/>
              <a:buChar char="§"/>
            </a:pPr>
            <a:endParaRPr lang="en-US" sz="1400" dirty="0">
              <a:solidFill>
                <a:srgbClr val="211F1F"/>
              </a:solidFill>
              <a:effectLst/>
              <a:latin typeface="Calibri" panose="020F0502020204030204" pitchFamily="34" charset="0"/>
              <a:ea typeface="Calibri" panose="020F0502020204030204" pitchFamily="34" charset="0"/>
              <a:cs typeface="Calibri" panose="020F0502020204030204" pitchFamily="34" charset="0"/>
            </a:endParaRPr>
          </a:p>
          <a:p>
            <a:pPr marL="952500" indent="-342900">
              <a:lnSpc>
                <a:spcPct val="100000"/>
              </a:lnSpc>
              <a:buSzPts val="1200"/>
              <a:buFont typeface="Wingdings" panose="05000000000000000000" pitchFamily="2" charset="2"/>
              <a:buChar char="§"/>
            </a:pPr>
            <a:r>
              <a:rPr lang="en-US" sz="1400" dirty="0">
                <a:solidFill>
                  <a:srgbClr val="211F1F"/>
                </a:solidFill>
                <a:latin typeface="Calibri" panose="020F0502020204030204" pitchFamily="34" charset="0"/>
                <a:ea typeface="Calibri" panose="020F0502020204030204" pitchFamily="34" charset="0"/>
                <a:cs typeface="Calibri" panose="020F0502020204030204" pitchFamily="34" charset="0"/>
              </a:rPr>
              <a:t>Simple search could take </a:t>
            </a:r>
            <a:r>
              <a:rPr lang="en-US" sz="1400" b="1" dirty="0">
                <a:solidFill>
                  <a:srgbClr val="211F1F"/>
                </a:solidFill>
                <a:latin typeface="Calibri" panose="020F0502020204030204" pitchFamily="34" charset="0"/>
                <a:ea typeface="Calibri" panose="020F0502020204030204" pitchFamily="34" charset="0"/>
                <a:cs typeface="Calibri" panose="020F0502020204030204" pitchFamily="34" charset="0"/>
              </a:rPr>
              <a:t>240,000 steps </a:t>
            </a:r>
            <a:r>
              <a:rPr lang="en-US" sz="1400" dirty="0">
                <a:solidFill>
                  <a:srgbClr val="211F1F"/>
                </a:solidFill>
                <a:latin typeface="Calibri" panose="020F0502020204030204" pitchFamily="34" charset="0"/>
                <a:ea typeface="Calibri" panose="020F0502020204030204" pitchFamily="34" charset="0"/>
                <a:cs typeface="Calibri" panose="020F0502020204030204" pitchFamily="34" charset="0"/>
              </a:rPr>
              <a:t>if the word you’re looking for is the very </a:t>
            </a:r>
            <a:r>
              <a:rPr lang="en-US" sz="1400" b="1" dirty="0">
                <a:solidFill>
                  <a:srgbClr val="211F1F"/>
                </a:solidFill>
                <a:latin typeface="Calibri" panose="020F0502020204030204" pitchFamily="34" charset="0"/>
                <a:ea typeface="Calibri" panose="020F0502020204030204" pitchFamily="34" charset="0"/>
                <a:cs typeface="Calibri" panose="020F0502020204030204" pitchFamily="34" charset="0"/>
              </a:rPr>
              <a:t>last one </a:t>
            </a:r>
            <a:r>
              <a:rPr lang="en-US" sz="1400" dirty="0">
                <a:solidFill>
                  <a:srgbClr val="211F1F"/>
                </a:solidFill>
                <a:latin typeface="Calibri" panose="020F0502020204030204" pitchFamily="34" charset="0"/>
                <a:ea typeface="Calibri" panose="020F0502020204030204" pitchFamily="34" charset="0"/>
                <a:cs typeface="Calibri" panose="020F0502020204030204" pitchFamily="34" charset="0"/>
              </a:rPr>
              <a:t>in the book. With each step of binary search, you cut the number of words in half until you’re left with only one word.</a:t>
            </a:r>
          </a:p>
          <a:p>
            <a:pPr marL="952500" indent="-342900">
              <a:lnSpc>
                <a:spcPct val="100000"/>
              </a:lnSpc>
              <a:buSzPts val="1200"/>
              <a:buFont typeface="Wingdings" panose="05000000000000000000" pitchFamily="2" charset="2"/>
              <a:buChar char="§"/>
            </a:pPr>
            <a:endParaRPr lang="en-US" sz="1400" dirty="0">
              <a:solidFill>
                <a:srgbClr val="211F1F"/>
              </a:solidFill>
              <a:effectLst/>
              <a:latin typeface="Calibri" panose="020F0502020204030204" pitchFamily="34" charset="0"/>
              <a:ea typeface="Calibri" panose="020F0502020204030204" pitchFamily="34" charset="0"/>
              <a:cs typeface="Calibri" panose="020F0502020204030204" pitchFamily="34" charset="0"/>
            </a:endParaRPr>
          </a:p>
          <a:p>
            <a:pPr marL="952500" indent="-342900">
              <a:lnSpc>
                <a:spcPct val="100000"/>
              </a:lnSpc>
              <a:buSzPts val="1200"/>
              <a:buFont typeface="Wingdings" panose="05000000000000000000" pitchFamily="2" charset="2"/>
              <a:buChar char="§"/>
            </a:pPr>
            <a:endParaRPr lang="en-US" sz="1400" dirty="0">
              <a:solidFill>
                <a:srgbClr val="211F1F"/>
              </a:solidFill>
              <a:latin typeface="Calibri" panose="020F0502020204030204" pitchFamily="34" charset="0"/>
              <a:ea typeface="Calibri" panose="020F0502020204030204" pitchFamily="34" charset="0"/>
              <a:cs typeface="Calibri" panose="020F0502020204030204" pitchFamily="34" charset="0"/>
            </a:endParaRPr>
          </a:p>
          <a:p>
            <a:pPr marL="952500" indent="-342900">
              <a:lnSpc>
                <a:spcPct val="100000"/>
              </a:lnSpc>
              <a:buSzPts val="1200"/>
              <a:buFont typeface="Wingdings" panose="05000000000000000000" pitchFamily="2" charset="2"/>
              <a:buChar char="§"/>
            </a:pPr>
            <a:endParaRPr lang="en-US" sz="1400" dirty="0">
              <a:solidFill>
                <a:srgbClr val="211F1F"/>
              </a:solidFill>
              <a:effectLst/>
              <a:latin typeface="Calibri" panose="020F0502020204030204" pitchFamily="34" charset="0"/>
              <a:ea typeface="Calibri" panose="020F0502020204030204" pitchFamily="34" charset="0"/>
              <a:cs typeface="Calibri" panose="020F0502020204030204" pitchFamily="34" charset="0"/>
            </a:endParaRPr>
          </a:p>
          <a:p>
            <a:pPr marL="952500" indent="-342900">
              <a:lnSpc>
                <a:spcPct val="100000"/>
              </a:lnSpc>
              <a:buSzPts val="1200"/>
              <a:buFont typeface="Wingdings" panose="05000000000000000000" pitchFamily="2" charset="2"/>
              <a:buChar char="§"/>
            </a:pPr>
            <a:endParaRPr lang="en-US" sz="1400" dirty="0">
              <a:solidFill>
                <a:srgbClr val="211F1F"/>
              </a:solidFill>
              <a:latin typeface="Calibri" panose="020F0502020204030204" pitchFamily="34" charset="0"/>
              <a:ea typeface="Calibri" panose="020F0502020204030204" pitchFamily="34" charset="0"/>
              <a:cs typeface="Calibri" panose="020F0502020204030204" pitchFamily="34" charset="0"/>
            </a:endParaRPr>
          </a:p>
          <a:p>
            <a:pPr marL="952500" indent="-342900">
              <a:lnSpc>
                <a:spcPct val="100000"/>
              </a:lnSpc>
              <a:buSzPts val="1200"/>
              <a:buFont typeface="Wingdings" panose="05000000000000000000" pitchFamily="2" charset="2"/>
              <a:buChar char="§"/>
            </a:pPr>
            <a:endParaRPr lang="en-US" sz="1400" dirty="0">
              <a:solidFill>
                <a:srgbClr val="211F1F"/>
              </a:solidFill>
              <a:effectLst/>
              <a:latin typeface="Calibri" panose="020F0502020204030204" pitchFamily="34" charset="0"/>
              <a:ea typeface="Calibri" panose="020F0502020204030204" pitchFamily="34" charset="0"/>
              <a:cs typeface="Calibri" panose="020F0502020204030204" pitchFamily="34" charset="0"/>
            </a:endParaRPr>
          </a:p>
          <a:p>
            <a:pPr marL="952500" indent="-342900">
              <a:lnSpc>
                <a:spcPct val="100000"/>
              </a:lnSpc>
              <a:buSzPts val="1200"/>
              <a:buFont typeface="Wingdings" panose="05000000000000000000" pitchFamily="2" charset="2"/>
              <a:buChar char="§"/>
            </a:pPr>
            <a:endParaRPr lang="en-US" sz="1400" dirty="0">
              <a:solidFill>
                <a:srgbClr val="211F1F"/>
              </a:solidFill>
              <a:latin typeface="Calibri" panose="020F0502020204030204" pitchFamily="34" charset="0"/>
              <a:ea typeface="Calibri" panose="020F0502020204030204" pitchFamily="34" charset="0"/>
              <a:cs typeface="Calibri" panose="020F0502020204030204" pitchFamily="34" charset="0"/>
            </a:endParaRPr>
          </a:p>
          <a:p>
            <a:pPr marL="952500" indent="-342900">
              <a:lnSpc>
                <a:spcPct val="100000"/>
              </a:lnSpc>
              <a:buSzPts val="1200"/>
              <a:buFont typeface="Wingdings" panose="05000000000000000000" pitchFamily="2" charset="2"/>
              <a:buChar char="§"/>
            </a:pPr>
            <a:endParaRPr lang="en-US" sz="1400" dirty="0">
              <a:solidFill>
                <a:srgbClr val="211F1F"/>
              </a:solidFill>
              <a:effectLst/>
              <a:latin typeface="Calibri" panose="020F0502020204030204" pitchFamily="34" charset="0"/>
              <a:ea typeface="Calibri" panose="020F0502020204030204" pitchFamily="34" charset="0"/>
              <a:cs typeface="Calibri" panose="020F0502020204030204" pitchFamily="34" charset="0"/>
            </a:endParaRPr>
          </a:p>
          <a:p>
            <a:pPr marL="952500" indent="-342900">
              <a:lnSpc>
                <a:spcPct val="100000"/>
              </a:lnSpc>
              <a:buSzPts val="1200"/>
              <a:buFont typeface="Wingdings" panose="05000000000000000000" pitchFamily="2" charset="2"/>
              <a:buChar char="§"/>
            </a:pPr>
            <a:endParaRPr lang="en-US" sz="1400" dirty="0">
              <a:solidFill>
                <a:srgbClr val="211F1F"/>
              </a:solidFill>
              <a:latin typeface="Calibri" panose="020F0502020204030204" pitchFamily="34" charset="0"/>
              <a:ea typeface="Calibri" panose="020F0502020204030204" pitchFamily="34" charset="0"/>
              <a:cs typeface="Calibri" panose="020F0502020204030204" pitchFamily="34" charset="0"/>
            </a:endParaRPr>
          </a:p>
          <a:p>
            <a:pPr marL="952500" indent="-342900">
              <a:lnSpc>
                <a:spcPct val="100000"/>
              </a:lnSpc>
              <a:buSzPts val="1200"/>
              <a:buFont typeface="Wingdings" panose="05000000000000000000" pitchFamily="2" charset="2"/>
              <a:buChar char="§"/>
            </a:pPr>
            <a:endParaRPr lang="en-US" sz="1400" dirty="0">
              <a:solidFill>
                <a:srgbClr val="211F1F"/>
              </a:solidFill>
              <a:effectLst/>
              <a:latin typeface="Calibri" panose="020F0502020204030204" pitchFamily="34" charset="0"/>
              <a:ea typeface="Calibri" panose="020F0502020204030204" pitchFamily="34" charset="0"/>
              <a:cs typeface="Calibri" panose="020F0502020204030204" pitchFamily="34" charset="0"/>
            </a:endParaRPr>
          </a:p>
          <a:p>
            <a:pPr marL="952500" indent="-342900">
              <a:lnSpc>
                <a:spcPct val="100000"/>
              </a:lnSpc>
              <a:buSzPts val="1200"/>
              <a:buFont typeface="Wingdings" panose="05000000000000000000" pitchFamily="2" charset="2"/>
              <a:buChar char="§"/>
            </a:pPr>
            <a:r>
              <a:rPr lang="en-US" sz="1400" b="1" dirty="0">
                <a:solidFill>
                  <a:srgbClr val="211F1F"/>
                </a:solidFill>
                <a:latin typeface="Calibri" panose="020F0502020204030204" pitchFamily="34" charset="0"/>
                <a:ea typeface="Calibri" panose="020F0502020204030204" pitchFamily="34" charset="0"/>
                <a:cs typeface="Calibri" panose="020F0502020204030204" pitchFamily="34" charset="0"/>
              </a:rPr>
              <a:t>Linear Search </a:t>
            </a:r>
            <a:r>
              <a:rPr lang="en-US" sz="1400" dirty="0">
                <a:solidFill>
                  <a:srgbClr val="211F1F"/>
                </a:solidFill>
                <a:latin typeface="Calibri" panose="020F0502020204030204" pitchFamily="34" charset="0"/>
                <a:ea typeface="Calibri" panose="020F0502020204030204" pitchFamily="34" charset="0"/>
                <a:cs typeface="Calibri" panose="020F0502020204030204" pitchFamily="34" charset="0"/>
              </a:rPr>
              <a:t>take O(n) while </a:t>
            </a:r>
            <a:r>
              <a:rPr lang="en-US" sz="1400" b="1" dirty="0">
                <a:solidFill>
                  <a:srgbClr val="211F1F"/>
                </a:solidFill>
                <a:latin typeface="Calibri" panose="020F0502020204030204" pitchFamily="34" charset="0"/>
                <a:ea typeface="Calibri" panose="020F0502020204030204" pitchFamily="34" charset="0"/>
                <a:cs typeface="Calibri" panose="020F0502020204030204" pitchFamily="34" charset="0"/>
              </a:rPr>
              <a:t>binary search </a:t>
            </a:r>
            <a:r>
              <a:rPr lang="en-US" sz="1400" dirty="0">
                <a:solidFill>
                  <a:srgbClr val="211F1F"/>
                </a:solidFill>
                <a:latin typeface="Calibri" panose="020F0502020204030204" pitchFamily="34" charset="0"/>
                <a:ea typeface="Calibri" panose="020F0502020204030204" pitchFamily="34" charset="0"/>
                <a:cs typeface="Calibri" panose="020F0502020204030204" pitchFamily="34" charset="0"/>
              </a:rPr>
              <a:t>takes O(log n).</a:t>
            </a:r>
            <a:endParaRPr lang="en-US" sz="1400" dirty="0">
              <a:solidFill>
                <a:srgbClr val="211F1F"/>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59" name="Google Shape;159;p34"/>
          <p:cNvSpPr txBox="1">
            <a:spLocks noGrp="1"/>
          </p:cNvSpPr>
          <p:nvPr>
            <p:ph type="ctrTitle"/>
          </p:nvPr>
        </p:nvSpPr>
        <p:spPr>
          <a:xfrm>
            <a:off x="1964851" y="163034"/>
            <a:ext cx="5214300" cy="7584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Example of both</a:t>
            </a:r>
            <a:endParaRPr dirty="0"/>
          </a:p>
        </p:txBody>
      </p:sp>
      <p:pic>
        <p:nvPicPr>
          <p:cNvPr id="3" name="image18.png">
            <a:extLst>
              <a:ext uri="{FF2B5EF4-FFF2-40B4-BE49-F238E27FC236}">
                <a16:creationId xmlns:a16="http://schemas.microsoft.com/office/drawing/2014/main" id="{FDB7CEBD-0327-C908-D6D4-9B221BBB9E1C}"/>
              </a:ext>
            </a:extLst>
          </p:cNvPr>
          <p:cNvPicPr>
            <a:picLocks noChangeAspect="1"/>
          </p:cNvPicPr>
          <p:nvPr/>
        </p:nvPicPr>
        <p:blipFill>
          <a:blip r:embed="rId3" cstate="print"/>
          <a:stretch>
            <a:fillRect/>
          </a:stretch>
        </p:blipFill>
        <p:spPr>
          <a:xfrm>
            <a:off x="1047122" y="2446640"/>
            <a:ext cx="3959225" cy="1554480"/>
          </a:xfrm>
          <a:prstGeom prst="rect">
            <a:avLst/>
          </a:prstGeom>
        </p:spPr>
      </p:pic>
    </p:spTree>
    <p:extLst>
      <p:ext uri="{BB962C8B-B14F-4D97-AF65-F5344CB8AC3E}">
        <p14:creationId xmlns:p14="http://schemas.microsoft.com/office/powerpoint/2010/main" val="115938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1658</TotalTime>
  <Words>2324</Words>
  <Application>Microsoft Office PowerPoint</Application>
  <PresentationFormat>On-screen Show (16:9)</PresentationFormat>
  <Paragraphs>325</Paragraphs>
  <Slides>33</Slides>
  <Notes>33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33</vt:i4>
      </vt:variant>
    </vt:vector>
  </HeadingPairs>
  <TitlesOfParts>
    <vt:vector size="45" baseType="lpstr">
      <vt:lpstr>Wingdings</vt:lpstr>
      <vt:lpstr>Exo 2</vt:lpstr>
      <vt:lpstr>Arial</vt:lpstr>
      <vt:lpstr>Cambria</vt:lpstr>
      <vt:lpstr>Fira Sans Extra Condensed Medium</vt:lpstr>
      <vt:lpstr>Roboto Condensed</vt:lpstr>
      <vt:lpstr>Roboto Condensed Light</vt:lpstr>
      <vt:lpstr>Quattrocento Sans</vt:lpstr>
      <vt:lpstr>Nunito Light</vt:lpstr>
      <vt:lpstr>Roboto</vt:lpstr>
      <vt:lpstr>Calibri</vt:lpstr>
      <vt:lpstr>Tech Newsletter XL by Slidesgo</vt:lpstr>
      <vt:lpstr>Grokking  Algorithms</vt:lpstr>
      <vt:lpstr>TABLE OF CONTENTS</vt:lpstr>
      <vt:lpstr>Introduction</vt:lpstr>
      <vt:lpstr>What We will learn</vt:lpstr>
      <vt:lpstr>Binary search</vt:lpstr>
      <vt:lpstr>Search Problems</vt:lpstr>
      <vt:lpstr>Basic way to search</vt:lpstr>
      <vt:lpstr>A better way to search</vt:lpstr>
      <vt:lpstr>Example of both</vt:lpstr>
      <vt:lpstr>Code Part</vt:lpstr>
      <vt:lpstr>Big O Notation</vt:lpstr>
      <vt:lpstr>Big O Notaion</vt:lpstr>
      <vt:lpstr>Common Big O run times</vt:lpstr>
      <vt:lpstr>Memory</vt:lpstr>
      <vt:lpstr>Memory</vt:lpstr>
      <vt:lpstr>Array - Linked List</vt:lpstr>
      <vt:lpstr>Array</vt:lpstr>
      <vt:lpstr>Linked List</vt:lpstr>
      <vt:lpstr>Linked List</vt:lpstr>
      <vt:lpstr>Array vs Linked List</vt:lpstr>
      <vt:lpstr>Recursion</vt:lpstr>
      <vt:lpstr>Example</vt:lpstr>
      <vt:lpstr>Performance</vt:lpstr>
      <vt:lpstr>Base  case – Recursive case</vt:lpstr>
      <vt:lpstr>Stack</vt:lpstr>
      <vt:lpstr>The call stack</vt:lpstr>
      <vt:lpstr>The call stack</vt:lpstr>
      <vt:lpstr>The call stack</vt:lpstr>
      <vt:lpstr>The call stack</vt:lpstr>
      <vt:lpstr>The call stack with recursion</vt:lpstr>
      <vt:lpstr>The call stack</vt:lpstr>
      <vt:lpstr>The call stack</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Grokking  Algorithms</dc:title>
  <cp:lastModifiedBy>Mahmoud Elshahat</cp:lastModifiedBy>
  <cp:revision>75</cp:revision>
  <dcterms:modified xsi:type="dcterms:W3CDTF">2022-10-16T12:46:53Z</dcterms:modified>
</cp:coreProperties>
</file>